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5" r:id="rId3"/>
    <p:sldId id="281" r:id="rId4"/>
    <p:sldId id="273" r:id="rId5"/>
    <p:sldId id="282" r:id="rId6"/>
    <p:sldId id="277" r:id="rId7"/>
    <p:sldId id="278" r:id="rId8"/>
    <p:sldId id="265" r:id="rId9"/>
    <p:sldId id="274" r:id="rId10"/>
    <p:sldId id="283" r:id="rId11"/>
    <p:sldId id="268" r:id="rId12"/>
    <p:sldId id="266" r:id="rId13"/>
    <p:sldId id="267" r:id="rId14"/>
    <p:sldId id="269" r:id="rId15"/>
    <p:sldId id="284" r:id="rId16"/>
    <p:sldId id="285" r:id="rId17"/>
    <p:sldId id="271" r:id="rId18"/>
    <p:sldId id="279" r:id="rId19"/>
    <p:sldId id="280" r:id="rId20"/>
    <p:sldId id="272" r:id="rId21"/>
    <p:sldId id="276"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687"/>
  </p:normalViewPr>
  <p:slideViewPr>
    <p:cSldViewPr snapToGrid="0">
      <p:cViewPr varScale="1">
        <p:scale>
          <a:sx n="156" d="100"/>
          <a:sy n="156" d="100"/>
        </p:scale>
        <p:origin x="21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7ADBF-65BE-DA4A-9EEE-DA110B46EBE7}" type="datetimeFigureOut">
              <a:rPr lang="en-US" smtClean="0"/>
              <a:t>6/7/23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28370-8A15-0147-9325-702F19DAB895}" type="slidenum">
              <a:rPr lang="en-US" smtClean="0"/>
              <a:t>‹#›</a:t>
            </a:fld>
            <a:endParaRPr lang="en-US"/>
          </a:p>
        </p:txBody>
      </p:sp>
    </p:spTree>
    <p:extLst>
      <p:ext uri="{BB962C8B-B14F-4D97-AF65-F5344CB8AC3E}">
        <p14:creationId xmlns:p14="http://schemas.microsoft.com/office/powerpoint/2010/main" val="345272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28370-8A15-0147-9325-702F19DAB895}" type="slidenum">
              <a:rPr lang="en-US" smtClean="0"/>
              <a:t>7</a:t>
            </a:fld>
            <a:endParaRPr lang="en-US"/>
          </a:p>
        </p:txBody>
      </p:sp>
    </p:spTree>
    <p:extLst>
      <p:ext uri="{BB962C8B-B14F-4D97-AF65-F5344CB8AC3E}">
        <p14:creationId xmlns:p14="http://schemas.microsoft.com/office/powerpoint/2010/main" val="3643255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1332-D117-34F9-8EBE-EF32810B3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8BAA7-C052-3505-F175-29D0A0449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E4724-D6F0-302C-E0E5-BD7D024C93A8}"/>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D1C5FAD2-2AA1-BA06-016D-FE074210C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81F34-5506-9012-BE08-0BE99C8A30AC}"/>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121353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DE69-95E3-1276-9FA8-6FD2006FD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CF5120-1E07-C3B7-9A58-0A1C5919C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97B5C-2991-A29A-4162-FD0305E16B5B}"/>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30A2B87B-78AA-6151-37A8-E3850453F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CC8B0-0800-4426-204C-BD8FE8223913}"/>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63221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C8CF5-C361-A47B-34CF-9CB78D00C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579FBC-33D9-B62A-46C0-17890B263F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F5B80-9C56-E106-3414-8D0CB6F95605}"/>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8E2ECB0E-6E41-1DB4-7303-EAFA913B5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D1788-CE86-88C0-5B22-D147D56A2E86}"/>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283321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DB10-F33D-022B-1A1B-19DB1ED4A793}"/>
              </a:ext>
            </a:extLst>
          </p:cNvPr>
          <p:cNvSpPr>
            <a:spLocks noGrp="1"/>
          </p:cNvSpPr>
          <p:nvPr>
            <p:ph type="title"/>
          </p:nvPr>
        </p:nvSpPr>
        <p:spPr>
          <a:xfrm>
            <a:off x="838200" y="952496"/>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1B058DE-6878-3330-2F06-C52DAF0F693E}"/>
              </a:ext>
            </a:extLst>
          </p:cNvPr>
          <p:cNvSpPr>
            <a:spLocks noGrp="1"/>
          </p:cNvSpPr>
          <p:nvPr>
            <p:ph idx="1"/>
          </p:nvPr>
        </p:nvSpPr>
        <p:spPr>
          <a:xfrm>
            <a:off x="838200" y="2294163"/>
            <a:ext cx="10515600" cy="388279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C9870-F8BE-1B7C-D6FD-E2E17CF41298}"/>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31888F48-1FBE-359C-32F7-A123B4365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AB7D2-8530-4ECC-3736-EFB59847345C}"/>
              </a:ext>
            </a:extLst>
          </p:cNvPr>
          <p:cNvSpPr>
            <a:spLocks noGrp="1"/>
          </p:cNvSpPr>
          <p:nvPr>
            <p:ph type="sldNum" sz="quarter" idx="12"/>
          </p:nvPr>
        </p:nvSpPr>
        <p:spPr/>
        <p:txBody>
          <a:bodyPr/>
          <a:lstStyle/>
          <a:p>
            <a:fld id="{E3BD9115-4E5F-5C49-87C7-13FDD2FD5430}" type="slidenum">
              <a:rPr lang="en-US" smtClean="0"/>
              <a:t>‹#›</a:t>
            </a:fld>
            <a:endParaRPr lang="en-US"/>
          </a:p>
        </p:txBody>
      </p:sp>
      <p:sp>
        <p:nvSpPr>
          <p:cNvPr id="15" name="Content Placeholder 14">
            <a:extLst>
              <a:ext uri="{FF2B5EF4-FFF2-40B4-BE49-F238E27FC236}">
                <a16:creationId xmlns:a16="http://schemas.microsoft.com/office/drawing/2014/main" id="{5C7E35F4-0223-8D53-F1BF-1F781A30E2FD}"/>
              </a:ext>
            </a:extLst>
          </p:cNvPr>
          <p:cNvSpPr>
            <a:spLocks noGrp="1"/>
          </p:cNvSpPr>
          <p:nvPr>
            <p:ph sz="quarter" idx="13" hasCustomPrompt="1"/>
          </p:nvPr>
        </p:nvSpPr>
        <p:spPr>
          <a:xfrm>
            <a:off x="340178" y="269875"/>
            <a:ext cx="2917371" cy="301625"/>
          </a:xfrm>
        </p:spPr>
        <p:txBody>
          <a:bodyPr>
            <a:normAutofit/>
          </a:bodyPr>
          <a:lstStyle>
            <a:lvl1pPr marL="0" indent="0">
              <a:buNone/>
              <a:defRPr sz="1600"/>
            </a:lvl1pPr>
          </a:lstStyle>
          <a:p>
            <a:pPr lvl="0"/>
            <a:r>
              <a:rPr lang="en-US" dirty="0"/>
              <a:t>SECTION NAME</a:t>
            </a:r>
          </a:p>
        </p:txBody>
      </p:sp>
    </p:spTree>
    <p:extLst>
      <p:ext uri="{BB962C8B-B14F-4D97-AF65-F5344CB8AC3E}">
        <p14:creationId xmlns:p14="http://schemas.microsoft.com/office/powerpoint/2010/main" val="382657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51F2D-48EA-6562-A30D-8FA1E927D1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5845A4-7EB8-CA8A-5653-898D44E70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AC84A-E288-EEA8-A34C-EFC320DC99DD}"/>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D9539888-E85F-244F-C758-7A364709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C0221-AB45-5879-8AE5-C5EC40B7ACEA}"/>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2002623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43C8-0867-AFD3-C706-9260786137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8419A-4F04-F1B4-5347-463F3F0BDA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DD2FA-8ADC-DA67-CA76-AF1675022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2E0FAB-F936-25C8-8566-841B2811D2A9}"/>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6" name="Footer Placeholder 5">
            <a:extLst>
              <a:ext uri="{FF2B5EF4-FFF2-40B4-BE49-F238E27FC236}">
                <a16:creationId xmlns:a16="http://schemas.microsoft.com/office/drawing/2014/main" id="{2187B40B-8E5B-16BB-F4FB-8AB111E7A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4915A-AA87-5AE5-523E-CDA6D7B4EDCF}"/>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71419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D839-0C9C-B20B-EC02-5EC884B6F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A0865-811A-F0C6-4B9A-B6C7920A0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F59F1-088E-BDEB-C4CD-FB41BB2086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21A9F-20FE-CBD3-B9F4-0E6321F45A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D8B5F-8207-F254-31E3-4B70CD35C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6EEBD6-F8ED-963C-FA70-A9A80D2DD0AC}"/>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8" name="Footer Placeholder 7">
            <a:extLst>
              <a:ext uri="{FF2B5EF4-FFF2-40B4-BE49-F238E27FC236}">
                <a16:creationId xmlns:a16="http://schemas.microsoft.com/office/drawing/2014/main" id="{92C6AF74-75E8-B559-B414-E2AD4A02AD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A5BEFB-BF21-E489-036D-EA9F17991B42}"/>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181126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97A9-4E1A-87B2-8FEF-E704CFDAF5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7C5D70-33B5-CE6A-DA70-3C567F966C84}"/>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4" name="Footer Placeholder 3">
            <a:extLst>
              <a:ext uri="{FF2B5EF4-FFF2-40B4-BE49-F238E27FC236}">
                <a16:creationId xmlns:a16="http://schemas.microsoft.com/office/drawing/2014/main" id="{C00F350B-0834-75EC-7A71-8464688A6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AE6A7-9CCA-AA82-65B6-C89B7C2B1FE9}"/>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12845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B562C-2E69-F3FA-3E8B-43FD51039F7E}"/>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3" name="Footer Placeholder 2">
            <a:extLst>
              <a:ext uri="{FF2B5EF4-FFF2-40B4-BE49-F238E27FC236}">
                <a16:creationId xmlns:a16="http://schemas.microsoft.com/office/drawing/2014/main" id="{504AD998-7C47-8893-05A6-4E76777E92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555C01-5926-6B1D-C1B0-8FA5606A18A5}"/>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67959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D2EF-78AC-B379-9DE1-1EFB4DD6E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B7DBAB-9EDD-CF4C-6F7D-77F5EF114D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A257E1-2D82-C7A0-3568-A3C690732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18F04-F2E5-065B-71F3-98F99443C6BA}"/>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6" name="Footer Placeholder 5">
            <a:extLst>
              <a:ext uri="{FF2B5EF4-FFF2-40B4-BE49-F238E27FC236}">
                <a16:creationId xmlns:a16="http://schemas.microsoft.com/office/drawing/2014/main" id="{B68B5F90-7328-0DBA-A111-FE067DDBA4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86A64-7C7A-5379-D3B7-DB9840172F2A}"/>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2626067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25AA-D9EF-4661-97CB-D5B4608BE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156E53-8D87-6E23-2B70-A6FDB6E98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CCD194-E4A7-EDD0-5950-EE3A40D72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AC8AD-F07E-7590-1EF0-85E5A26DCEFB}"/>
              </a:ext>
            </a:extLst>
          </p:cNvPr>
          <p:cNvSpPr>
            <a:spLocks noGrp="1"/>
          </p:cNvSpPr>
          <p:nvPr>
            <p:ph type="dt" sz="half" idx="10"/>
          </p:nvPr>
        </p:nvSpPr>
        <p:spPr/>
        <p:txBody>
          <a:bodyPr/>
          <a:lstStyle/>
          <a:p>
            <a:fld id="{C87E16BF-FD7B-C449-822E-37D0504DF6EC}" type="datetimeFigureOut">
              <a:rPr lang="en-US" smtClean="0"/>
              <a:t>6/4/23</a:t>
            </a:fld>
            <a:endParaRPr lang="en-US"/>
          </a:p>
        </p:txBody>
      </p:sp>
      <p:sp>
        <p:nvSpPr>
          <p:cNvPr id="6" name="Footer Placeholder 5">
            <a:extLst>
              <a:ext uri="{FF2B5EF4-FFF2-40B4-BE49-F238E27FC236}">
                <a16:creationId xmlns:a16="http://schemas.microsoft.com/office/drawing/2014/main" id="{DF6DA711-EFB1-41A9-DFD6-0BC68BE8A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5A7FE-7A40-A12F-E3A7-177BFB95BA32}"/>
              </a:ext>
            </a:extLst>
          </p:cNvPr>
          <p:cNvSpPr>
            <a:spLocks noGrp="1"/>
          </p:cNvSpPr>
          <p:nvPr>
            <p:ph type="sldNum" sz="quarter" idx="12"/>
          </p:nvPr>
        </p:nvSpPr>
        <p:spPr/>
        <p:txBody>
          <a:bodyPr/>
          <a:lstStyle/>
          <a:p>
            <a:fld id="{E3BD9115-4E5F-5C49-87C7-13FDD2FD5430}" type="slidenum">
              <a:rPr lang="en-US" smtClean="0"/>
              <a:t>‹#›</a:t>
            </a:fld>
            <a:endParaRPr lang="en-US"/>
          </a:p>
        </p:txBody>
      </p:sp>
    </p:spTree>
    <p:extLst>
      <p:ext uri="{BB962C8B-B14F-4D97-AF65-F5344CB8AC3E}">
        <p14:creationId xmlns:p14="http://schemas.microsoft.com/office/powerpoint/2010/main" val="3546392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6A691-FAAA-38BF-9639-8195F035D2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0218D-4BE8-DA9B-9A7F-C3DF1A3BF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EBE51-E17E-65A8-073F-F8000A636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E16BF-FD7B-C449-822E-37D0504DF6EC}" type="datetimeFigureOut">
              <a:rPr lang="en-US" smtClean="0"/>
              <a:t>6/4/23</a:t>
            </a:fld>
            <a:endParaRPr lang="en-US"/>
          </a:p>
        </p:txBody>
      </p:sp>
      <p:sp>
        <p:nvSpPr>
          <p:cNvPr id="5" name="Footer Placeholder 4">
            <a:extLst>
              <a:ext uri="{FF2B5EF4-FFF2-40B4-BE49-F238E27FC236}">
                <a16:creationId xmlns:a16="http://schemas.microsoft.com/office/drawing/2014/main" id="{B17DF593-36CE-60CD-A73A-216922516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88F4BE-2965-BB0E-2719-6BCE59D06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9115-4E5F-5C49-87C7-13FDD2FD5430}" type="slidenum">
              <a:rPr lang="en-US" smtClean="0"/>
              <a:t>‹#›</a:t>
            </a:fld>
            <a:endParaRPr lang="en-US"/>
          </a:p>
        </p:txBody>
      </p:sp>
    </p:spTree>
    <p:extLst>
      <p:ext uri="{BB962C8B-B14F-4D97-AF65-F5344CB8AC3E}">
        <p14:creationId xmlns:p14="http://schemas.microsoft.com/office/powerpoint/2010/main" val="1485115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eerandraptors.com/" TargetMode="External"/><Relationship Id="rId2" Type="http://schemas.openxmlformats.org/officeDocument/2006/relationships/hyperlink" Target="mailto:ryan@malware.net"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4F7C4-5D5B-11AD-1EA7-0B468E2BD4E5}"/>
              </a:ext>
            </a:extLst>
          </p:cNvPr>
          <p:cNvSpPr>
            <a:spLocks noGrp="1"/>
          </p:cNvSpPr>
          <p:nvPr>
            <p:ph type="ctrTitle"/>
          </p:nvPr>
        </p:nvSpPr>
        <p:spPr>
          <a:xfrm>
            <a:off x="622270" y="1312691"/>
            <a:ext cx="4750675" cy="2448419"/>
          </a:xfrm>
        </p:spPr>
        <p:txBody>
          <a:bodyPr>
            <a:normAutofit fontScale="90000"/>
          </a:bodyPr>
          <a:lstStyle/>
          <a:p>
            <a:pPr algn="l"/>
            <a:r>
              <a:rPr lang="en-US" sz="4400" dirty="0">
                <a:latin typeface="Avenir Next" panose="020B0503020202020204" pitchFamily="34" charset="0"/>
              </a:rPr>
              <a:t>Dive into Data: Building a Security Data Lake on AWS</a:t>
            </a:r>
          </a:p>
        </p:txBody>
      </p:sp>
      <p:sp>
        <p:nvSpPr>
          <p:cNvPr id="3" name="Subtitle 2">
            <a:extLst>
              <a:ext uri="{FF2B5EF4-FFF2-40B4-BE49-F238E27FC236}">
                <a16:creationId xmlns:a16="http://schemas.microsoft.com/office/drawing/2014/main" id="{035924EA-BCC9-1364-097F-BF802134CE89}"/>
              </a:ext>
            </a:extLst>
          </p:cNvPr>
          <p:cNvSpPr>
            <a:spLocks noGrp="1"/>
          </p:cNvSpPr>
          <p:nvPr>
            <p:ph type="subTitle" idx="1"/>
          </p:nvPr>
        </p:nvSpPr>
        <p:spPr>
          <a:xfrm>
            <a:off x="622270" y="5853746"/>
            <a:ext cx="3993931" cy="322536"/>
          </a:xfrm>
        </p:spPr>
        <p:txBody>
          <a:bodyPr>
            <a:noAutofit/>
          </a:bodyPr>
          <a:lstStyle/>
          <a:p>
            <a:pPr algn="l"/>
            <a:r>
              <a:rPr lang="en-US" sz="1600" dirty="0">
                <a:latin typeface="Avenir Next" panose="020B0503020202020204" pitchFamily="34" charset="0"/>
              </a:rPr>
              <a:t>Ryan Victory</a:t>
            </a:r>
          </a:p>
        </p:txBody>
      </p:sp>
      <p:pic>
        <p:nvPicPr>
          <p:cNvPr id="1026" name="Picture 2">
            <a:extLst>
              <a:ext uri="{FF2B5EF4-FFF2-40B4-BE49-F238E27FC236}">
                <a16:creationId xmlns:a16="http://schemas.microsoft.com/office/drawing/2014/main" id="{75EBF56B-891D-D40B-F855-773C5BCC8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 t="162" b="134"/>
          <a:stretch/>
        </p:blipFill>
        <p:spPr bwMode="auto">
          <a:xfrm>
            <a:off x="5943601" y="681718"/>
            <a:ext cx="5516448" cy="549456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40C77245-038E-29D1-A732-45AE40F85EB6}"/>
              </a:ext>
            </a:extLst>
          </p:cNvPr>
          <p:cNvSpPr txBox="1">
            <a:spLocks/>
          </p:cNvSpPr>
          <p:nvPr/>
        </p:nvSpPr>
        <p:spPr>
          <a:xfrm>
            <a:off x="622270" y="3858937"/>
            <a:ext cx="3993931" cy="4334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rgbClr val="00B050"/>
                </a:solidFill>
                <a:latin typeface="Avenir Next" panose="020B0503020202020204" pitchFamily="34" charset="0"/>
              </a:rPr>
              <a:t>GRASSr00tz, 2023</a:t>
            </a:r>
            <a:br>
              <a:rPr lang="en-US" sz="1800" dirty="0">
                <a:latin typeface="Avenir Next" panose="020B0503020202020204" pitchFamily="34" charset="0"/>
              </a:rPr>
            </a:br>
            <a:r>
              <a:rPr lang="en-US" sz="1800" dirty="0">
                <a:latin typeface="Avenir Next" panose="020B0503020202020204" pitchFamily="34" charset="0"/>
              </a:rPr>
              <a:t>Appleton, WI</a:t>
            </a:r>
          </a:p>
        </p:txBody>
      </p:sp>
    </p:spTree>
    <p:extLst>
      <p:ext uri="{BB962C8B-B14F-4D97-AF65-F5344CB8AC3E}">
        <p14:creationId xmlns:p14="http://schemas.microsoft.com/office/powerpoint/2010/main" val="451374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p:txBody>
          <a:bodyPr/>
          <a:lstStyle/>
          <a:p>
            <a:r>
              <a:rPr lang="en-US" dirty="0"/>
              <a:t>An Affordable Security Data Program</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4933950" cy="3882799"/>
          </a:xfrm>
        </p:spPr>
        <p:txBody>
          <a:bodyPr/>
          <a:lstStyle/>
          <a:p>
            <a:pPr marL="0" indent="0">
              <a:buNone/>
            </a:pPr>
            <a:r>
              <a:rPr lang="en-US" dirty="0"/>
              <a:t>Assume </a:t>
            </a:r>
            <a:r>
              <a:rPr lang="en-US" b="1" dirty="0"/>
              <a:t>10TB</a:t>
            </a:r>
            <a:r>
              <a:rPr lang="en-US" dirty="0"/>
              <a:t> of log data stored (that’s </a:t>
            </a:r>
            <a:r>
              <a:rPr lang="en-US" b="1" dirty="0"/>
              <a:t>10 billion</a:t>
            </a:r>
            <a:r>
              <a:rPr lang="en-US" dirty="0"/>
              <a:t> log lines at </a:t>
            </a:r>
            <a:r>
              <a:rPr lang="en-US" b="1" dirty="0"/>
              <a:t>1KB</a:t>
            </a:r>
            <a:r>
              <a:rPr lang="en-US" dirty="0"/>
              <a:t> per line, uncompressed)</a:t>
            </a:r>
          </a:p>
          <a:p>
            <a:pPr marL="0" indent="0">
              <a:buNone/>
            </a:pPr>
            <a:endParaRPr lang="en-US" b="1" dirty="0"/>
          </a:p>
          <a:p>
            <a:pPr marL="0" indent="0">
              <a:buNone/>
            </a:pPr>
            <a:r>
              <a:rPr lang="en-US" b="1" dirty="0"/>
              <a:t>50 million</a:t>
            </a:r>
            <a:r>
              <a:rPr lang="en-US" dirty="0"/>
              <a:t> log lines ingested per day at </a:t>
            </a:r>
            <a:r>
              <a:rPr lang="en-US" b="1" dirty="0"/>
              <a:t>1KB</a:t>
            </a:r>
            <a:r>
              <a:rPr lang="en-US" dirty="0"/>
              <a:t> each and converted to a warehouse format</a:t>
            </a:r>
          </a:p>
          <a:p>
            <a:pPr marL="0" indent="0">
              <a:buNone/>
            </a:pPr>
            <a:endParaRPr lang="en-US" b="1" dirty="0"/>
          </a:p>
          <a:p>
            <a:pPr marL="0" indent="0">
              <a:buNone/>
            </a:pPr>
            <a:r>
              <a:rPr lang="en-US" b="1" dirty="0"/>
              <a:t>100 queries </a:t>
            </a:r>
            <a:r>
              <a:rPr lang="en-US" dirty="0"/>
              <a:t>per day scanning </a:t>
            </a:r>
            <a:r>
              <a:rPr lang="en-US" b="1" dirty="0"/>
              <a:t>10GB</a:t>
            </a:r>
            <a:r>
              <a:rPr lang="en-US" dirty="0"/>
              <a:t> of data each on average</a:t>
            </a:r>
          </a:p>
        </p:txBody>
      </p:sp>
      <p:sp>
        <p:nvSpPr>
          <p:cNvPr id="5" name="TextBox 4">
            <a:extLst>
              <a:ext uri="{FF2B5EF4-FFF2-40B4-BE49-F238E27FC236}">
                <a16:creationId xmlns:a16="http://schemas.microsoft.com/office/drawing/2014/main" id="{7131546D-57E5-0597-C056-FF9ED1FFFA2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sp>
        <p:nvSpPr>
          <p:cNvPr id="4" name="Content Placeholder 2">
            <a:extLst>
              <a:ext uri="{FF2B5EF4-FFF2-40B4-BE49-F238E27FC236}">
                <a16:creationId xmlns:a16="http://schemas.microsoft.com/office/drawing/2014/main" id="{2B72AB99-33D4-0EC2-F271-ED16FE2B2CB6}"/>
              </a:ext>
            </a:extLst>
          </p:cNvPr>
          <p:cNvSpPr txBox="1">
            <a:spLocks/>
          </p:cNvSpPr>
          <p:nvPr/>
        </p:nvSpPr>
        <p:spPr>
          <a:xfrm>
            <a:off x="5889171" y="2294162"/>
            <a:ext cx="4933950" cy="4441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$235.52</a:t>
            </a:r>
            <a:r>
              <a:rPr lang="en-US" dirty="0"/>
              <a:t>/month</a:t>
            </a:r>
            <a:br>
              <a:rPr lang="en-US" dirty="0"/>
            </a:br>
            <a:br>
              <a:rPr lang="en-US" dirty="0"/>
            </a:br>
            <a:br>
              <a:rPr lang="en-US" dirty="0"/>
            </a:br>
            <a:br>
              <a:rPr lang="en-US" dirty="0"/>
            </a:br>
            <a:endParaRPr lang="en-US" dirty="0"/>
          </a:p>
          <a:p>
            <a:pPr marL="0" indent="0">
              <a:buNone/>
            </a:pPr>
            <a:r>
              <a:rPr lang="en-US" b="1" dirty="0"/>
              <a:t>$340.83</a:t>
            </a:r>
            <a:r>
              <a:rPr lang="en-US" dirty="0"/>
              <a:t>/month</a:t>
            </a:r>
            <a:br>
              <a:rPr lang="en-US" dirty="0"/>
            </a:br>
            <a:br>
              <a:rPr lang="en-US" dirty="0"/>
            </a:br>
            <a:br>
              <a:rPr lang="en-US" dirty="0"/>
            </a:br>
            <a:endParaRPr lang="en-US" dirty="0"/>
          </a:p>
          <a:p>
            <a:pPr marL="0" indent="0">
              <a:buNone/>
            </a:pPr>
            <a:r>
              <a:rPr lang="en-US" b="1" dirty="0"/>
              <a:t>$148.54</a:t>
            </a:r>
            <a:r>
              <a:rPr lang="en-US" dirty="0"/>
              <a:t>/month</a:t>
            </a:r>
          </a:p>
          <a:p>
            <a:pPr marL="0" indent="0">
              <a:buNone/>
            </a:pPr>
            <a:endParaRPr lang="en-US" dirty="0"/>
          </a:p>
          <a:p>
            <a:pPr marL="0" indent="0">
              <a:buNone/>
            </a:pPr>
            <a:r>
              <a:rPr lang="en-US" b="1" dirty="0"/>
              <a:t>$724.89</a:t>
            </a:r>
            <a:r>
              <a:rPr lang="en-US" dirty="0"/>
              <a:t>/month total</a:t>
            </a:r>
          </a:p>
        </p:txBody>
      </p:sp>
      <p:cxnSp>
        <p:nvCxnSpPr>
          <p:cNvPr id="7" name="Straight Connector 6">
            <a:extLst>
              <a:ext uri="{FF2B5EF4-FFF2-40B4-BE49-F238E27FC236}">
                <a16:creationId xmlns:a16="http://schemas.microsoft.com/office/drawing/2014/main" id="{F9414186-80D9-A521-6C57-82FCD099AE23}"/>
              </a:ext>
            </a:extLst>
          </p:cNvPr>
          <p:cNvCxnSpPr/>
          <p:nvPr/>
        </p:nvCxnSpPr>
        <p:spPr>
          <a:xfrm>
            <a:off x="5889171" y="5674178"/>
            <a:ext cx="3793672"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19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1600200" y="952496"/>
            <a:ext cx="9753600" cy="1325563"/>
          </a:xfrm>
        </p:spPr>
        <p:txBody>
          <a:bodyPr/>
          <a:lstStyle/>
          <a:p>
            <a:r>
              <a:rPr lang="en-US" dirty="0"/>
              <a:t>Data Storage: AWS S3</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5529943" cy="3882799"/>
          </a:xfrm>
        </p:spPr>
        <p:txBody>
          <a:bodyPr/>
          <a:lstStyle/>
          <a:p>
            <a:pPr marL="0" indent="0">
              <a:buNone/>
            </a:pPr>
            <a:r>
              <a:rPr lang="en-US" dirty="0"/>
              <a:t>Where our data will live</a:t>
            </a:r>
          </a:p>
          <a:p>
            <a:pPr marL="0" indent="0">
              <a:buNone/>
            </a:pPr>
            <a:endParaRPr lang="en-US" dirty="0"/>
          </a:p>
          <a:p>
            <a:pPr marL="0" indent="0">
              <a:buNone/>
            </a:pPr>
            <a:r>
              <a:rPr lang="en-US" dirty="0"/>
              <a:t>“Tables” are represented as “directories”</a:t>
            </a:r>
          </a:p>
          <a:p>
            <a:pPr marL="0" indent="0">
              <a:buNone/>
            </a:pPr>
            <a:endParaRPr lang="en-US" dirty="0"/>
          </a:p>
          <a:p>
            <a:pPr marL="0" indent="0">
              <a:buNone/>
            </a:pPr>
            <a:r>
              <a:rPr lang="en-US" dirty="0"/>
              <a:t>Data is stored in files (such as CSV, TSV, JSON, or data warehouse specific formats such as Parquet)</a:t>
            </a:r>
          </a:p>
          <a:p>
            <a:pPr marL="0" indent="0">
              <a:buNone/>
            </a:pPr>
            <a:endParaRPr lang="en-US" dirty="0"/>
          </a:p>
          <a:p>
            <a:pPr marL="0" indent="0">
              <a:buNone/>
            </a:pPr>
            <a:r>
              <a:rPr lang="en-US" dirty="0"/>
              <a:t>We can directly upload our data files into S3 in batch or stream data into S3…</a:t>
            </a:r>
          </a:p>
        </p:txBody>
      </p:sp>
      <p:sp>
        <p:nvSpPr>
          <p:cNvPr id="4" name="TextBox 3">
            <a:extLst>
              <a:ext uri="{FF2B5EF4-FFF2-40B4-BE49-F238E27FC236}">
                <a16:creationId xmlns:a16="http://schemas.microsoft.com/office/drawing/2014/main" id="{8F77F6AC-0084-558C-1ACF-6B0A2CA32F1D}"/>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pic>
        <p:nvPicPr>
          <p:cNvPr id="5" name="Graphic 8">
            <a:extLst>
              <a:ext uri="{FF2B5EF4-FFF2-40B4-BE49-F238E27FC236}">
                <a16:creationId xmlns:a16="http://schemas.microsoft.com/office/drawing/2014/main" id="{720A7738-A0E8-B703-0422-E5B7043013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38200" y="11431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4E122FD0-9386-2E4C-544B-AC524927D522}"/>
              </a:ext>
            </a:extLst>
          </p:cNvPr>
          <p:cNvPicPr>
            <a:picLocks noChangeAspect="1"/>
          </p:cNvPicPr>
          <p:nvPr/>
        </p:nvPicPr>
        <p:blipFill>
          <a:blip r:embed="rId4"/>
          <a:stretch>
            <a:fillRect/>
          </a:stretch>
        </p:blipFill>
        <p:spPr>
          <a:xfrm>
            <a:off x="6277068" y="2781410"/>
            <a:ext cx="5865946" cy="2257461"/>
          </a:xfrm>
          <a:prstGeom prst="rect">
            <a:avLst/>
          </a:prstGeom>
        </p:spPr>
      </p:pic>
      <p:sp>
        <p:nvSpPr>
          <p:cNvPr id="45" name="Oval 44">
            <a:extLst>
              <a:ext uri="{FF2B5EF4-FFF2-40B4-BE49-F238E27FC236}">
                <a16:creationId xmlns:a16="http://schemas.microsoft.com/office/drawing/2014/main" id="{F696D14E-4DC6-0692-94FA-2B2338615A05}"/>
              </a:ext>
            </a:extLst>
          </p:cNvPr>
          <p:cNvSpPr/>
          <p:nvPr/>
        </p:nvSpPr>
        <p:spPr>
          <a:xfrm>
            <a:off x="10742932" y="3310065"/>
            <a:ext cx="1028700" cy="120015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11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1600200" y="947304"/>
            <a:ext cx="9753600" cy="1325563"/>
          </a:xfrm>
        </p:spPr>
        <p:txBody>
          <a:bodyPr/>
          <a:lstStyle/>
          <a:p>
            <a:r>
              <a:rPr lang="en-US" dirty="0"/>
              <a:t>Real time Data Ingest: Kinesis Firehose</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5257800" cy="3882799"/>
          </a:xfrm>
        </p:spPr>
        <p:txBody>
          <a:bodyPr/>
          <a:lstStyle/>
          <a:p>
            <a:pPr marL="0" indent="0">
              <a:buNone/>
            </a:pPr>
            <a:r>
              <a:rPr lang="en-US" dirty="0"/>
              <a:t>Receives data in near real time and writes it in batches to S3</a:t>
            </a:r>
          </a:p>
          <a:p>
            <a:pPr marL="0" indent="0">
              <a:buNone/>
            </a:pPr>
            <a:endParaRPr lang="en-US" dirty="0"/>
          </a:p>
          <a:p>
            <a:pPr marL="0" indent="0">
              <a:buNone/>
            </a:pPr>
            <a:r>
              <a:rPr lang="en-US" dirty="0"/>
              <a:t>Useful when we have a lot of data being produced quickly and we want to be able to query it or work with it as soon as it’s available</a:t>
            </a:r>
          </a:p>
          <a:p>
            <a:pPr marL="0" indent="0">
              <a:buNone/>
            </a:pPr>
            <a:endParaRPr lang="en-US" dirty="0"/>
          </a:p>
          <a:p>
            <a:pPr marL="0" indent="0">
              <a:buNone/>
            </a:pPr>
            <a:r>
              <a:rPr lang="en-US" dirty="0"/>
              <a:t>Simple APIs to write data and many system support writing to it</a:t>
            </a:r>
          </a:p>
          <a:p>
            <a:endParaRPr lang="en-US" dirty="0"/>
          </a:p>
        </p:txBody>
      </p:sp>
      <p:sp>
        <p:nvSpPr>
          <p:cNvPr id="5" name="TextBox 4">
            <a:extLst>
              <a:ext uri="{FF2B5EF4-FFF2-40B4-BE49-F238E27FC236}">
                <a16:creationId xmlns:a16="http://schemas.microsoft.com/office/drawing/2014/main" id="{7131546D-57E5-0597-C056-FF9ED1FFFA2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pic>
        <p:nvPicPr>
          <p:cNvPr id="6" name="Graphic 12">
            <a:extLst>
              <a:ext uri="{FF2B5EF4-FFF2-40B4-BE49-F238E27FC236}">
                <a16:creationId xmlns:a16="http://schemas.microsoft.com/office/drawing/2014/main" id="{8A05175D-6F53-A16A-FD57-12EF386B06B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38200" y="11405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3DBD705E-2353-CFCB-3151-BD0CD8D881A1}"/>
              </a:ext>
            </a:extLst>
          </p:cNvPr>
          <p:cNvPicPr>
            <a:picLocks noChangeAspect="1"/>
          </p:cNvPicPr>
          <p:nvPr/>
        </p:nvPicPr>
        <p:blipFill>
          <a:blip r:embed="rId4"/>
          <a:stretch>
            <a:fillRect/>
          </a:stretch>
        </p:blipFill>
        <p:spPr>
          <a:xfrm>
            <a:off x="6277068" y="2781410"/>
            <a:ext cx="5865946" cy="2257461"/>
          </a:xfrm>
          <a:prstGeom prst="rect">
            <a:avLst/>
          </a:prstGeom>
        </p:spPr>
      </p:pic>
      <p:sp>
        <p:nvSpPr>
          <p:cNvPr id="9" name="Oval 8">
            <a:extLst>
              <a:ext uri="{FF2B5EF4-FFF2-40B4-BE49-F238E27FC236}">
                <a16:creationId xmlns:a16="http://schemas.microsoft.com/office/drawing/2014/main" id="{000AE96D-7D53-B498-B41E-57A92FE78EC5}"/>
              </a:ext>
            </a:extLst>
          </p:cNvPr>
          <p:cNvSpPr/>
          <p:nvPr/>
        </p:nvSpPr>
        <p:spPr>
          <a:xfrm>
            <a:off x="8181341" y="3175907"/>
            <a:ext cx="954495" cy="89807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4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1600200" y="952496"/>
            <a:ext cx="9753600" cy="1325563"/>
          </a:xfrm>
        </p:spPr>
        <p:txBody>
          <a:bodyPr/>
          <a:lstStyle/>
          <a:p>
            <a:r>
              <a:rPr lang="en-US" dirty="0"/>
              <a:t>Data Schema: AWS Glue</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5407479" cy="3882799"/>
          </a:xfrm>
        </p:spPr>
        <p:txBody>
          <a:bodyPr/>
          <a:lstStyle/>
          <a:p>
            <a:pPr marL="0" indent="0">
              <a:buNone/>
            </a:pPr>
            <a:r>
              <a:rPr lang="en-US" dirty="0"/>
              <a:t>Glue is where we “glue” together the data in S3 with the table structure of our data warehouse</a:t>
            </a:r>
          </a:p>
          <a:p>
            <a:pPr marL="0" indent="0">
              <a:buNone/>
            </a:pPr>
            <a:endParaRPr lang="en-US" dirty="0"/>
          </a:p>
          <a:p>
            <a:pPr marL="0" indent="0">
              <a:buNone/>
            </a:pPr>
            <a:r>
              <a:rPr lang="en-US" dirty="0"/>
              <a:t>Glue maps out our tables and the columns in those tables</a:t>
            </a:r>
          </a:p>
          <a:p>
            <a:pPr marL="0" indent="0">
              <a:buNone/>
            </a:pPr>
            <a:endParaRPr lang="en-US" dirty="0"/>
          </a:p>
          <a:p>
            <a:pPr marL="0" indent="0">
              <a:buNone/>
            </a:pPr>
            <a:r>
              <a:rPr lang="en-US" dirty="0"/>
              <a:t>Services such as Kinesis Firehose use Glue to know how to write our data to S3</a:t>
            </a:r>
          </a:p>
        </p:txBody>
      </p:sp>
      <p:sp>
        <p:nvSpPr>
          <p:cNvPr id="4" name="TextBox 3">
            <a:extLst>
              <a:ext uri="{FF2B5EF4-FFF2-40B4-BE49-F238E27FC236}">
                <a16:creationId xmlns:a16="http://schemas.microsoft.com/office/drawing/2014/main" id="{8F7AB76B-ACC2-2799-DF8C-B55C3763AE52}"/>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pic>
        <p:nvPicPr>
          <p:cNvPr id="5" name="Graphic 6">
            <a:extLst>
              <a:ext uri="{FF2B5EF4-FFF2-40B4-BE49-F238E27FC236}">
                <a16:creationId xmlns:a16="http://schemas.microsoft.com/office/drawing/2014/main" id="{C9B6C9F1-812B-4AC1-A8D8-74111A94684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38200" y="11431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5527CFD-404E-B1A0-49AC-47FE356C50BB}"/>
              </a:ext>
            </a:extLst>
          </p:cNvPr>
          <p:cNvPicPr>
            <a:picLocks noChangeAspect="1"/>
          </p:cNvPicPr>
          <p:nvPr/>
        </p:nvPicPr>
        <p:blipFill>
          <a:blip r:embed="rId4"/>
          <a:stretch>
            <a:fillRect/>
          </a:stretch>
        </p:blipFill>
        <p:spPr>
          <a:xfrm>
            <a:off x="6277068" y="2781410"/>
            <a:ext cx="5865946" cy="2257461"/>
          </a:xfrm>
          <a:prstGeom prst="rect">
            <a:avLst/>
          </a:prstGeom>
        </p:spPr>
      </p:pic>
      <p:sp>
        <p:nvSpPr>
          <p:cNvPr id="7" name="Oval 6">
            <a:extLst>
              <a:ext uri="{FF2B5EF4-FFF2-40B4-BE49-F238E27FC236}">
                <a16:creationId xmlns:a16="http://schemas.microsoft.com/office/drawing/2014/main" id="{A08F2607-85F0-7365-E958-A6487DBFD8F6}"/>
              </a:ext>
            </a:extLst>
          </p:cNvPr>
          <p:cNvSpPr/>
          <p:nvPr/>
        </p:nvSpPr>
        <p:spPr>
          <a:xfrm>
            <a:off x="9461139" y="3314700"/>
            <a:ext cx="1028700" cy="938893"/>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83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1600200" y="952496"/>
            <a:ext cx="9753600" cy="1325563"/>
          </a:xfrm>
        </p:spPr>
        <p:txBody>
          <a:bodyPr/>
          <a:lstStyle/>
          <a:p>
            <a:r>
              <a:rPr lang="en-US" dirty="0"/>
              <a:t>Data Retrieval/Hunting: AWS Athena</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1" y="2294163"/>
            <a:ext cx="5048250" cy="3882799"/>
          </a:xfrm>
        </p:spPr>
        <p:txBody>
          <a:bodyPr>
            <a:normAutofit fontScale="92500" lnSpcReduction="20000"/>
          </a:bodyPr>
          <a:lstStyle/>
          <a:p>
            <a:pPr marL="0" indent="0">
              <a:buNone/>
            </a:pPr>
            <a:r>
              <a:rPr lang="en-US" dirty="0"/>
              <a:t>Athena is how we will query the data in our warehouse</a:t>
            </a:r>
          </a:p>
          <a:p>
            <a:pPr marL="0" indent="0">
              <a:buNone/>
            </a:pPr>
            <a:endParaRPr lang="en-US" dirty="0"/>
          </a:p>
          <a:p>
            <a:pPr marL="0" indent="0">
              <a:buNone/>
            </a:pPr>
            <a:r>
              <a:rPr lang="en-US" dirty="0"/>
              <a:t>Runs on Presto, a distributed SQL engine</a:t>
            </a:r>
          </a:p>
          <a:p>
            <a:pPr marL="0" indent="0">
              <a:buNone/>
            </a:pPr>
            <a:endParaRPr lang="en-US" dirty="0"/>
          </a:p>
          <a:p>
            <a:pPr marL="0" indent="0">
              <a:buNone/>
            </a:pPr>
            <a:r>
              <a:rPr lang="en-US" dirty="0"/>
              <a:t>Queries are written in Presto SQL, an expressive and powerful query language</a:t>
            </a:r>
          </a:p>
          <a:p>
            <a:pPr marL="0" indent="0">
              <a:buNone/>
            </a:pPr>
            <a:endParaRPr lang="en-US" dirty="0"/>
          </a:p>
          <a:p>
            <a:pPr marL="0" indent="0">
              <a:buNone/>
            </a:pPr>
            <a:r>
              <a:rPr lang="en-US" dirty="0"/>
              <a:t>Allows us to </a:t>
            </a:r>
            <a:r>
              <a:rPr lang="en-US" b="1" dirty="0"/>
              <a:t>join data across multiple tables </a:t>
            </a:r>
            <a:r>
              <a:rPr lang="en-US" dirty="0"/>
              <a:t>and sources</a:t>
            </a:r>
          </a:p>
          <a:p>
            <a:pPr marL="0" indent="0">
              <a:buNone/>
            </a:pPr>
            <a:endParaRPr lang="en-US" dirty="0"/>
          </a:p>
          <a:p>
            <a:pPr marL="0" indent="0">
              <a:buNone/>
            </a:pPr>
            <a:r>
              <a:rPr lang="en-US" dirty="0"/>
              <a:t>Can integrate with BI or other query tools or dashboards</a:t>
            </a:r>
          </a:p>
        </p:txBody>
      </p:sp>
      <p:sp>
        <p:nvSpPr>
          <p:cNvPr id="4" name="TextBox 3">
            <a:extLst>
              <a:ext uri="{FF2B5EF4-FFF2-40B4-BE49-F238E27FC236}">
                <a16:creationId xmlns:a16="http://schemas.microsoft.com/office/drawing/2014/main" id="{FD627747-8C29-0A39-0699-C50BFAFD0CE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pic>
        <p:nvPicPr>
          <p:cNvPr id="5" name="Graphic 14">
            <a:extLst>
              <a:ext uri="{FF2B5EF4-FFF2-40B4-BE49-F238E27FC236}">
                <a16:creationId xmlns:a16="http://schemas.microsoft.com/office/drawing/2014/main" id="{345340FE-0801-7502-E205-1463BBFE99E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38200" y="11431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C07137E-88A1-AF36-F463-7746053268E4}"/>
              </a:ext>
            </a:extLst>
          </p:cNvPr>
          <p:cNvPicPr>
            <a:picLocks noChangeAspect="1"/>
          </p:cNvPicPr>
          <p:nvPr/>
        </p:nvPicPr>
        <p:blipFill>
          <a:blip r:embed="rId4"/>
          <a:stretch>
            <a:fillRect/>
          </a:stretch>
        </p:blipFill>
        <p:spPr>
          <a:xfrm>
            <a:off x="6277068" y="2781410"/>
            <a:ext cx="5865946" cy="2257461"/>
          </a:xfrm>
          <a:prstGeom prst="rect">
            <a:avLst/>
          </a:prstGeom>
        </p:spPr>
      </p:pic>
      <p:sp>
        <p:nvSpPr>
          <p:cNvPr id="7" name="Oval 6">
            <a:extLst>
              <a:ext uri="{FF2B5EF4-FFF2-40B4-BE49-F238E27FC236}">
                <a16:creationId xmlns:a16="http://schemas.microsoft.com/office/drawing/2014/main" id="{881E6994-7EE7-A7E3-F7BB-F6A1A385119C}"/>
              </a:ext>
            </a:extLst>
          </p:cNvPr>
          <p:cNvSpPr/>
          <p:nvPr/>
        </p:nvSpPr>
        <p:spPr>
          <a:xfrm>
            <a:off x="8221436" y="3959679"/>
            <a:ext cx="898797" cy="849086"/>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171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p:txBody>
          <a:bodyPr/>
          <a:lstStyle/>
          <a:p>
            <a:r>
              <a:rPr lang="en-US" dirty="0"/>
              <a:t>Data Examples</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p:txBody>
          <a:bodyPr>
            <a:normAutofit lnSpcReduction="10000"/>
          </a:bodyPr>
          <a:lstStyle/>
          <a:p>
            <a:pPr marL="0" indent="0">
              <a:buNone/>
            </a:pPr>
            <a:r>
              <a:rPr lang="en-US" dirty="0"/>
              <a:t>S3 Upload</a:t>
            </a:r>
          </a:p>
          <a:p>
            <a:pPr lvl="1"/>
            <a:r>
              <a:rPr lang="en-US" dirty="0"/>
              <a:t>Hourly DHCP logs into S3</a:t>
            </a:r>
          </a:p>
          <a:p>
            <a:pPr lvl="1"/>
            <a:r>
              <a:rPr lang="en-US" dirty="0"/>
              <a:t>Daily Netflow logs from a Netflow collector</a:t>
            </a:r>
          </a:p>
          <a:p>
            <a:pPr lvl="1"/>
            <a:r>
              <a:rPr lang="en-US" dirty="0"/>
              <a:t>Daily export of your asset inventory</a:t>
            </a:r>
          </a:p>
          <a:p>
            <a:pPr lvl="1"/>
            <a:r>
              <a:rPr lang="en-US" dirty="0"/>
              <a:t>Daily export of your vulnerability assessments</a:t>
            </a:r>
          </a:p>
          <a:p>
            <a:endParaRPr lang="en-US" dirty="0"/>
          </a:p>
          <a:p>
            <a:pPr marL="0" indent="0">
              <a:buNone/>
            </a:pPr>
            <a:r>
              <a:rPr lang="en-US" dirty="0"/>
              <a:t>Streaming (Firehose)</a:t>
            </a:r>
          </a:p>
          <a:p>
            <a:pPr lvl="1"/>
            <a:r>
              <a:rPr lang="en-US" dirty="0"/>
              <a:t>NSMs logs (Zeek, Suricata, etc.)</a:t>
            </a:r>
          </a:p>
          <a:p>
            <a:pPr lvl="1"/>
            <a:r>
              <a:rPr lang="en-US" dirty="0"/>
              <a:t>Web Server logs</a:t>
            </a:r>
          </a:p>
          <a:p>
            <a:pPr lvl="1"/>
            <a:r>
              <a:rPr lang="en-US" dirty="0"/>
              <a:t>Firewall logs</a:t>
            </a:r>
          </a:p>
          <a:p>
            <a:pPr lvl="1"/>
            <a:r>
              <a:rPr lang="en-US" dirty="0"/>
              <a:t>Windows Event Logs</a:t>
            </a:r>
          </a:p>
          <a:p>
            <a:pPr lvl="1"/>
            <a:r>
              <a:rPr lang="en-US" dirty="0"/>
              <a:t>LDAP/Domain Controller Logs</a:t>
            </a:r>
          </a:p>
          <a:p>
            <a:pPr lvl="1"/>
            <a:endParaRPr lang="en-US" dirty="0"/>
          </a:p>
          <a:p>
            <a:endParaRPr lang="en-US" dirty="0"/>
          </a:p>
        </p:txBody>
      </p:sp>
      <p:sp>
        <p:nvSpPr>
          <p:cNvPr id="5" name="TextBox 4">
            <a:extLst>
              <a:ext uri="{FF2B5EF4-FFF2-40B4-BE49-F238E27FC236}">
                <a16:creationId xmlns:a16="http://schemas.microsoft.com/office/drawing/2014/main" id="{7131546D-57E5-0597-C056-FF9ED1FFFA2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pic>
        <p:nvPicPr>
          <p:cNvPr id="9218" name="Picture 2">
            <a:extLst>
              <a:ext uri="{FF2B5EF4-FFF2-40B4-BE49-F238E27FC236}">
                <a16:creationId xmlns:a16="http://schemas.microsoft.com/office/drawing/2014/main" id="{2E6B6DDA-787A-1136-D37C-65534CCA95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 r="23471"/>
          <a:stretch/>
        </p:blipFill>
        <p:spPr bwMode="auto">
          <a:xfrm>
            <a:off x="6939643" y="-51708"/>
            <a:ext cx="5314951"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757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p:txBody>
          <a:bodyPr/>
          <a:lstStyle/>
          <a:p>
            <a:r>
              <a:rPr lang="en-US" dirty="0"/>
              <a:t>Why an SQL-based Security Warehouse?</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p:txBody>
          <a:bodyPr/>
          <a:lstStyle/>
          <a:p>
            <a:pPr marL="0" indent="0">
              <a:buNone/>
            </a:pPr>
            <a:r>
              <a:rPr lang="en-US" dirty="0"/>
              <a:t>SQL is a standard language for data analytics at scale</a:t>
            </a:r>
          </a:p>
          <a:p>
            <a:pPr marL="0" indent="0">
              <a:buNone/>
            </a:pPr>
            <a:endParaRPr lang="en-US" dirty="0"/>
          </a:p>
          <a:p>
            <a:pPr marL="0" indent="0">
              <a:buNone/>
            </a:pPr>
            <a:r>
              <a:rPr lang="en-US" dirty="0"/>
              <a:t>Leverage existing data science talent</a:t>
            </a:r>
          </a:p>
          <a:p>
            <a:pPr marL="0" indent="0">
              <a:buNone/>
            </a:pPr>
            <a:endParaRPr lang="en-US" dirty="0"/>
          </a:p>
          <a:p>
            <a:pPr marL="0" indent="0">
              <a:buNone/>
            </a:pPr>
            <a:r>
              <a:rPr lang="en-US" dirty="0"/>
              <a:t>Expressive, easy to read, and powerful</a:t>
            </a:r>
          </a:p>
          <a:p>
            <a:pPr marL="0" indent="0">
              <a:buNone/>
            </a:pPr>
            <a:endParaRPr lang="en-US" dirty="0"/>
          </a:p>
          <a:p>
            <a:pPr marL="0" indent="0">
              <a:buNone/>
            </a:pPr>
            <a:r>
              <a:rPr lang="en-US" dirty="0"/>
              <a:t>Avoid vendor lock-in</a:t>
            </a:r>
          </a:p>
        </p:txBody>
      </p:sp>
      <p:sp>
        <p:nvSpPr>
          <p:cNvPr id="5" name="TextBox 4">
            <a:extLst>
              <a:ext uri="{FF2B5EF4-FFF2-40B4-BE49-F238E27FC236}">
                <a16:creationId xmlns:a16="http://schemas.microsoft.com/office/drawing/2014/main" id="{7131546D-57E5-0597-C056-FF9ED1FFFA2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spTree>
    <p:extLst>
      <p:ext uri="{BB962C8B-B14F-4D97-AF65-F5344CB8AC3E}">
        <p14:creationId xmlns:p14="http://schemas.microsoft.com/office/powerpoint/2010/main" val="206630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838201" y="952496"/>
            <a:ext cx="3178628" cy="1325563"/>
          </a:xfrm>
        </p:spPr>
        <p:txBody>
          <a:bodyPr/>
          <a:lstStyle/>
          <a:p>
            <a:r>
              <a:rPr lang="en-US" dirty="0"/>
              <a:t>Threat Hunting</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3178628" cy="3882799"/>
          </a:xfrm>
        </p:spPr>
        <p:txBody>
          <a:bodyPr>
            <a:normAutofit lnSpcReduction="10000"/>
          </a:bodyPr>
          <a:lstStyle/>
          <a:p>
            <a:pPr marL="0" indent="0">
              <a:buNone/>
            </a:pPr>
            <a:r>
              <a:rPr lang="en-US" dirty="0"/>
              <a:t>Complex behavior expressed as queries across multiple data sources</a:t>
            </a:r>
          </a:p>
          <a:p>
            <a:pPr marL="0" indent="0">
              <a:buNone/>
            </a:pPr>
            <a:endParaRPr lang="en-US" dirty="0"/>
          </a:p>
          <a:p>
            <a:pPr marL="0" indent="0">
              <a:buNone/>
            </a:pPr>
            <a:r>
              <a:rPr lang="en-US" dirty="0"/>
              <a:t>Queries can be run </a:t>
            </a:r>
            <a:br>
              <a:rPr lang="en-US" dirty="0"/>
            </a:br>
            <a:r>
              <a:rPr lang="en-US" dirty="0"/>
              <a:t>ad-hoc or on a regular basis</a:t>
            </a:r>
          </a:p>
          <a:p>
            <a:pPr marL="0" indent="0">
              <a:buNone/>
            </a:pPr>
            <a:endParaRPr lang="en-US" dirty="0"/>
          </a:p>
          <a:p>
            <a:pPr marL="0" indent="0">
              <a:buNone/>
            </a:pPr>
            <a:r>
              <a:rPr lang="en-US" b="1" dirty="0"/>
              <a:t>Example:</a:t>
            </a:r>
            <a:r>
              <a:rPr lang="en-US" dirty="0"/>
              <a:t> Find hosts querying uncommon domain names at night</a:t>
            </a:r>
          </a:p>
        </p:txBody>
      </p:sp>
      <p:sp>
        <p:nvSpPr>
          <p:cNvPr id="4" name="TextBox 3">
            <a:extLst>
              <a:ext uri="{FF2B5EF4-FFF2-40B4-BE49-F238E27FC236}">
                <a16:creationId xmlns:a16="http://schemas.microsoft.com/office/drawing/2014/main" id="{9AC02145-B5B1-6C54-E37A-EC08EAB91906}"/>
              </a:ext>
            </a:extLst>
          </p:cNvPr>
          <p:cNvSpPr txBox="1"/>
          <p:nvPr/>
        </p:nvSpPr>
        <p:spPr>
          <a:xfrm>
            <a:off x="408213" y="337426"/>
            <a:ext cx="2916119" cy="307777"/>
          </a:xfrm>
          <a:prstGeom prst="rect">
            <a:avLst/>
          </a:prstGeom>
          <a:noFill/>
        </p:spPr>
        <p:txBody>
          <a:bodyPr wrap="none" rtlCol="0">
            <a:spAutoFit/>
          </a:bodyPr>
          <a:lstStyle/>
          <a:p>
            <a:r>
              <a:rPr lang="en-US" sz="1400" dirty="0">
                <a:latin typeface="Avenir Next" panose="020B0503020202020204" pitchFamily="34" charset="0"/>
              </a:rPr>
              <a:t>03    PUTTING OUR LAKE TO USE</a:t>
            </a:r>
          </a:p>
        </p:txBody>
      </p:sp>
      <p:pic>
        <p:nvPicPr>
          <p:cNvPr id="5" name="Picture 4">
            <a:extLst>
              <a:ext uri="{FF2B5EF4-FFF2-40B4-BE49-F238E27FC236}">
                <a16:creationId xmlns:a16="http://schemas.microsoft.com/office/drawing/2014/main" id="{F3115872-C213-9E30-BFE1-03CD5C5F77F7}"/>
              </a:ext>
            </a:extLst>
          </p:cNvPr>
          <p:cNvPicPr>
            <a:picLocks noChangeAspect="1"/>
          </p:cNvPicPr>
          <p:nvPr/>
        </p:nvPicPr>
        <p:blipFill>
          <a:blip r:embed="rId2"/>
          <a:stretch>
            <a:fillRect/>
          </a:stretch>
        </p:blipFill>
        <p:spPr>
          <a:xfrm>
            <a:off x="4152900" y="1040949"/>
            <a:ext cx="7772400" cy="5136013"/>
          </a:xfrm>
          <a:prstGeom prst="rect">
            <a:avLst/>
          </a:prstGeom>
        </p:spPr>
      </p:pic>
    </p:spTree>
    <p:extLst>
      <p:ext uri="{BB962C8B-B14F-4D97-AF65-F5344CB8AC3E}">
        <p14:creationId xmlns:p14="http://schemas.microsoft.com/office/powerpoint/2010/main" val="3902535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p:txBody>
          <a:bodyPr/>
          <a:lstStyle/>
          <a:p>
            <a:r>
              <a:rPr lang="en-US" dirty="0"/>
              <a:t>IOC Monitoring</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4231821" cy="3882799"/>
          </a:xfrm>
        </p:spPr>
        <p:txBody>
          <a:bodyPr>
            <a:normAutofit/>
          </a:bodyPr>
          <a:lstStyle/>
          <a:p>
            <a:pPr marL="0" indent="0">
              <a:buNone/>
            </a:pPr>
            <a:r>
              <a:rPr lang="en-US" dirty="0"/>
              <a:t>Monitor for known IOCs from feeds, sharing groups, news, etc.</a:t>
            </a:r>
          </a:p>
          <a:p>
            <a:pPr marL="0" indent="0">
              <a:buNone/>
            </a:pPr>
            <a:endParaRPr lang="en-US" dirty="0"/>
          </a:p>
          <a:p>
            <a:pPr marL="0" indent="0">
              <a:buNone/>
            </a:pPr>
            <a:r>
              <a:rPr lang="en-US" dirty="0"/>
              <a:t>Query new and historical data</a:t>
            </a:r>
          </a:p>
          <a:p>
            <a:pPr marL="0" indent="0">
              <a:buNone/>
            </a:pPr>
            <a:endParaRPr lang="en-US" dirty="0"/>
          </a:p>
          <a:p>
            <a:pPr marL="0" indent="0">
              <a:buNone/>
            </a:pPr>
            <a:r>
              <a:rPr lang="en-US" dirty="0"/>
              <a:t>Look back in time when new IOCs are added</a:t>
            </a:r>
          </a:p>
          <a:p>
            <a:pPr marL="0" indent="0">
              <a:buNone/>
            </a:pPr>
            <a:endParaRPr lang="en-US" dirty="0"/>
          </a:p>
          <a:p>
            <a:pPr marL="0" indent="0">
              <a:buNone/>
            </a:pPr>
            <a:r>
              <a:rPr lang="en-US" b="1" dirty="0"/>
              <a:t>Example:</a:t>
            </a:r>
            <a:r>
              <a:rPr lang="en-US" dirty="0"/>
              <a:t> DNS queries or connections to known bad domain names or IPs</a:t>
            </a:r>
          </a:p>
        </p:txBody>
      </p:sp>
      <p:sp>
        <p:nvSpPr>
          <p:cNvPr id="4" name="TextBox 3">
            <a:extLst>
              <a:ext uri="{FF2B5EF4-FFF2-40B4-BE49-F238E27FC236}">
                <a16:creationId xmlns:a16="http://schemas.microsoft.com/office/drawing/2014/main" id="{9AC02145-B5B1-6C54-E37A-EC08EAB91906}"/>
              </a:ext>
            </a:extLst>
          </p:cNvPr>
          <p:cNvSpPr txBox="1"/>
          <p:nvPr/>
        </p:nvSpPr>
        <p:spPr>
          <a:xfrm>
            <a:off x="408213" y="337426"/>
            <a:ext cx="2916119" cy="307777"/>
          </a:xfrm>
          <a:prstGeom prst="rect">
            <a:avLst/>
          </a:prstGeom>
          <a:noFill/>
        </p:spPr>
        <p:txBody>
          <a:bodyPr wrap="none" rtlCol="0">
            <a:spAutoFit/>
          </a:bodyPr>
          <a:lstStyle/>
          <a:p>
            <a:r>
              <a:rPr lang="en-US" sz="1400" dirty="0">
                <a:latin typeface="Avenir Next" panose="020B0503020202020204" pitchFamily="34" charset="0"/>
              </a:rPr>
              <a:t>03    PUTTING OUR LAKE TO USE</a:t>
            </a:r>
          </a:p>
        </p:txBody>
      </p:sp>
      <p:pic>
        <p:nvPicPr>
          <p:cNvPr id="5" name="Picture 4">
            <a:extLst>
              <a:ext uri="{FF2B5EF4-FFF2-40B4-BE49-F238E27FC236}">
                <a16:creationId xmlns:a16="http://schemas.microsoft.com/office/drawing/2014/main" id="{8E6B6701-F6E7-7733-9F74-F5548EEC9C94}"/>
              </a:ext>
            </a:extLst>
          </p:cNvPr>
          <p:cNvPicPr>
            <a:picLocks noChangeAspect="1"/>
          </p:cNvPicPr>
          <p:nvPr/>
        </p:nvPicPr>
        <p:blipFill>
          <a:blip r:embed="rId2"/>
          <a:stretch>
            <a:fillRect/>
          </a:stretch>
        </p:blipFill>
        <p:spPr>
          <a:xfrm>
            <a:off x="5245738" y="1714963"/>
            <a:ext cx="6743061" cy="4008201"/>
          </a:xfrm>
          <a:prstGeom prst="rect">
            <a:avLst/>
          </a:prstGeom>
        </p:spPr>
      </p:pic>
    </p:spTree>
    <p:extLst>
      <p:ext uri="{BB962C8B-B14F-4D97-AF65-F5344CB8AC3E}">
        <p14:creationId xmlns:p14="http://schemas.microsoft.com/office/powerpoint/2010/main" val="193635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838200" y="952496"/>
            <a:ext cx="3072493" cy="1325563"/>
          </a:xfrm>
        </p:spPr>
        <p:txBody>
          <a:bodyPr/>
          <a:lstStyle/>
          <a:p>
            <a:r>
              <a:rPr lang="en-US" dirty="0"/>
              <a:t>Anomaly Detection</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294163"/>
            <a:ext cx="3072493" cy="3882799"/>
          </a:xfrm>
        </p:spPr>
        <p:txBody>
          <a:bodyPr>
            <a:normAutofit/>
          </a:bodyPr>
          <a:lstStyle/>
          <a:p>
            <a:pPr marL="0" indent="0">
              <a:buNone/>
            </a:pPr>
            <a:r>
              <a:rPr lang="en-US" dirty="0"/>
              <a:t>Use data to baseline what’s “normal” and find anomalies</a:t>
            </a:r>
          </a:p>
          <a:p>
            <a:pPr marL="0" indent="0">
              <a:buNone/>
            </a:pPr>
            <a:endParaRPr lang="en-US" dirty="0"/>
          </a:p>
          <a:p>
            <a:pPr marL="0" indent="0">
              <a:buNone/>
            </a:pPr>
            <a:r>
              <a:rPr lang="en-US" b="1" dirty="0"/>
              <a:t>Example:</a:t>
            </a:r>
            <a:r>
              <a:rPr lang="en-US" dirty="0"/>
              <a:t> Find the top 10 hosts in each inventory asset class with the most outbound connections in a day</a:t>
            </a:r>
          </a:p>
        </p:txBody>
      </p:sp>
      <p:sp>
        <p:nvSpPr>
          <p:cNvPr id="4" name="TextBox 3">
            <a:extLst>
              <a:ext uri="{FF2B5EF4-FFF2-40B4-BE49-F238E27FC236}">
                <a16:creationId xmlns:a16="http://schemas.microsoft.com/office/drawing/2014/main" id="{9AC02145-B5B1-6C54-E37A-EC08EAB91906}"/>
              </a:ext>
            </a:extLst>
          </p:cNvPr>
          <p:cNvSpPr txBox="1"/>
          <p:nvPr/>
        </p:nvSpPr>
        <p:spPr>
          <a:xfrm>
            <a:off x="408213" y="337426"/>
            <a:ext cx="2916119" cy="307777"/>
          </a:xfrm>
          <a:prstGeom prst="rect">
            <a:avLst/>
          </a:prstGeom>
          <a:noFill/>
        </p:spPr>
        <p:txBody>
          <a:bodyPr wrap="none" rtlCol="0">
            <a:spAutoFit/>
          </a:bodyPr>
          <a:lstStyle/>
          <a:p>
            <a:r>
              <a:rPr lang="en-US" sz="1400" dirty="0">
                <a:latin typeface="Avenir Next" panose="020B0503020202020204" pitchFamily="34" charset="0"/>
              </a:rPr>
              <a:t>03    PUTTING OUR LAKE TO USE</a:t>
            </a:r>
          </a:p>
        </p:txBody>
      </p:sp>
      <p:pic>
        <p:nvPicPr>
          <p:cNvPr id="5" name="Picture 4">
            <a:extLst>
              <a:ext uri="{FF2B5EF4-FFF2-40B4-BE49-F238E27FC236}">
                <a16:creationId xmlns:a16="http://schemas.microsoft.com/office/drawing/2014/main" id="{8B342269-CF83-D56B-6D44-3CC7E6FAFD9B}"/>
              </a:ext>
            </a:extLst>
          </p:cNvPr>
          <p:cNvPicPr>
            <a:picLocks noChangeAspect="1"/>
          </p:cNvPicPr>
          <p:nvPr/>
        </p:nvPicPr>
        <p:blipFill>
          <a:blip r:embed="rId2"/>
          <a:stretch>
            <a:fillRect/>
          </a:stretch>
        </p:blipFill>
        <p:spPr>
          <a:xfrm>
            <a:off x="4015558" y="1177451"/>
            <a:ext cx="7772400" cy="4921836"/>
          </a:xfrm>
          <a:prstGeom prst="rect">
            <a:avLst/>
          </a:prstGeom>
        </p:spPr>
      </p:pic>
    </p:spTree>
    <p:extLst>
      <p:ext uri="{BB962C8B-B14F-4D97-AF65-F5344CB8AC3E}">
        <p14:creationId xmlns:p14="http://schemas.microsoft.com/office/powerpoint/2010/main" val="247768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20C8-3F6D-1D6F-5718-92F97EBF62E1}"/>
              </a:ext>
            </a:extLst>
          </p:cNvPr>
          <p:cNvSpPr>
            <a:spLocks noGrp="1"/>
          </p:cNvSpPr>
          <p:nvPr>
            <p:ph type="title"/>
          </p:nvPr>
        </p:nvSpPr>
        <p:spPr>
          <a:xfrm>
            <a:off x="1412421" y="847723"/>
            <a:ext cx="9367157" cy="5162554"/>
          </a:xfrm>
        </p:spPr>
        <p:txBody>
          <a:bodyPr>
            <a:normAutofit/>
          </a:bodyPr>
          <a:lstStyle/>
          <a:p>
            <a:r>
              <a:rPr lang="en-US" i="1" dirty="0">
                <a:solidFill>
                  <a:srgbClr val="00B050"/>
                </a:solidFill>
              </a:rPr>
              <a:t>YOU</a:t>
            </a:r>
            <a:r>
              <a:rPr lang="en-US" dirty="0"/>
              <a:t> can start gaining immediate insights into your security data and begin threat hunting at scale. My goal is for you to begin thinking about how data warehousing can </a:t>
            </a:r>
            <a:r>
              <a:rPr lang="en-US" b="1" dirty="0">
                <a:solidFill>
                  <a:srgbClr val="00B050"/>
                </a:solidFill>
              </a:rPr>
              <a:t>turbo charge </a:t>
            </a:r>
            <a:r>
              <a:rPr lang="en-US" dirty="0"/>
              <a:t>your security program.</a:t>
            </a:r>
          </a:p>
        </p:txBody>
      </p:sp>
    </p:spTree>
    <p:extLst>
      <p:ext uri="{BB962C8B-B14F-4D97-AF65-F5344CB8AC3E}">
        <p14:creationId xmlns:p14="http://schemas.microsoft.com/office/powerpoint/2010/main" val="100558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a:xfrm>
            <a:off x="838200" y="952496"/>
            <a:ext cx="4542064" cy="1325563"/>
          </a:xfrm>
        </p:spPr>
        <p:txBody>
          <a:bodyPr>
            <a:normAutofit fontScale="90000"/>
          </a:bodyPr>
          <a:lstStyle/>
          <a:p>
            <a:r>
              <a:rPr lang="en-US" dirty="0"/>
              <a:t>Summary Tables and Enriching Data</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a:xfrm>
            <a:off x="838200" y="2522763"/>
            <a:ext cx="4452257" cy="3882799"/>
          </a:xfrm>
        </p:spPr>
        <p:txBody>
          <a:bodyPr/>
          <a:lstStyle/>
          <a:p>
            <a:pPr marL="0" indent="0">
              <a:buNone/>
            </a:pPr>
            <a:r>
              <a:rPr lang="en-US" dirty="0"/>
              <a:t>Calculate and store large amounts of stats for future hunting and other analytics needs</a:t>
            </a:r>
          </a:p>
          <a:p>
            <a:pPr marL="0" indent="0">
              <a:buNone/>
            </a:pPr>
            <a:endParaRPr lang="en-US" dirty="0"/>
          </a:p>
          <a:p>
            <a:pPr marL="0" indent="0">
              <a:buNone/>
            </a:pPr>
            <a:r>
              <a:rPr lang="en-US" b="1" dirty="0"/>
              <a:t>Example:</a:t>
            </a:r>
            <a:r>
              <a:rPr lang="en-US" dirty="0"/>
              <a:t> Daily statistics for our internal hosts to enable us to find anomalies or to understand how changes might affect the network in the future</a:t>
            </a:r>
          </a:p>
        </p:txBody>
      </p:sp>
      <p:sp>
        <p:nvSpPr>
          <p:cNvPr id="4" name="TextBox 3">
            <a:extLst>
              <a:ext uri="{FF2B5EF4-FFF2-40B4-BE49-F238E27FC236}">
                <a16:creationId xmlns:a16="http://schemas.microsoft.com/office/drawing/2014/main" id="{4A33818A-46B7-ABE0-1F0A-0896ED7E31D3}"/>
              </a:ext>
            </a:extLst>
          </p:cNvPr>
          <p:cNvSpPr txBox="1"/>
          <p:nvPr/>
        </p:nvSpPr>
        <p:spPr>
          <a:xfrm>
            <a:off x="408213" y="337426"/>
            <a:ext cx="2916119" cy="307777"/>
          </a:xfrm>
          <a:prstGeom prst="rect">
            <a:avLst/>
          </a:prstGeom>
          <a:noFill/>
        </p:spPr>
        <p:txBody>
          <a:bodyPr wrap="none" rtlCol="0">
            <a:spAutoFit/>
          </a:bodyPr>
          <a:lstStyle/>
          <a:p>
            <a:r>
              <a:rPr lang="en-US" sz="1400">
                <a:latin typeface="Avenir Next" panose="020B0503020202020204" pitchFamily="34" charset="0"/>
              </a:rPr>
              <a:t>03    PUTTING OUR LAKE TO USE</a:t>
            </a:r>
            <a:endParaRPr lang="en-US" sz="1400" dirty="0">
              <a:latin typeface="Avenir Next" panose="020B0503020202020204" pitchFamily="34" charset="0"/>
            </a:endParaRPr>
          </a:p>
        </p:txBody>
      </p:sp>
      <p:pic>
        <p:nvPicPr>
          <p:cNvPr id="5" name="Picture 4">
            <a:extLst>
              <a:ext uri="{FF2B5EF4-FFF2-40B4-BE49-F238E27FC236}">
                <a16:creationId xmlns:a16="http://schemas.microsoft.com/office/drawing/2014/main" id="{4CD01820-F5AE-6E66-7A42-94CCF568CEA4}"/>
              </a:ext>
            </a:extLst>
          </p:cNvPr>
          <p:cNvPicPr>
            <a:picLocks noChangeAspect="1"/>
          </p:cNvPicPr>
          <p:nvPr/>
        </p:nvPicPr>
        <p:blipFill>
          <a:blip r:embed="rId2"/>
          <a:stretch>
            <a:fillRect/>
          </a:stretch>
        </p:blipFill>
        <p:spPr>
          <a:xfrm>
            <a:off x="5453742" y="793550"/>
            <a:ext cx="6493329" cy="5270900"/>
          </a:xfrm>
          <a:prstGeom prst="rect">
            <a:avLst/>
          </a:prstGeom>
        </p:spPr>
      </p:pic>
    </p:spTree>
    <p:extLst>
      <p:ext uri="{BB962C8B-B14F-4D97-AF65-F5344CB8AC3E}">
        <p14:creationId xmlns:p14="http://schemas.microsoft.com/office/powerpoint/2010/main" val="532123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2A04-EB02-52B7-D2C6-CFF8924123BE}"/>
              </a:ext>
            </a:extLst>
          </p:cNvPr>
          <p:cNvSpPr>
            <a:spLocks noGrp="1"/>
          </p:cNvSpPr>
          <p:nvPr>
            <p:ph type="title"/>
          </p:nvPr>
        </p:nvSpPr>
        <p:spPr>
          <a:xfrm>
            <a:off x="5295903" y="1034139"/>
            <a:ext cx="10515600" cy="1325563"/>
          </a:xfrm>
        </p:spPr>
        <p:txBody>
          <a:bodyPr/>
          <a:lstStyle/>
          <a:p>
            <a:r>
              <a:rPr lang="en-US" dirty="0"/>
              <a:t>Other Opportunities</a:t>
            </a:r>
          </a:p>
        </p:txBody>
      </p:sp>
      <p:sp>
        <p:nvSpPr>
          <p:cNvPr id="3" name="Content Placeholder 2">
            <a:extLst>
              <a:ext uri="{FF2B5EF4-FFF2-40B4-BE49-F238E27FC236}">
                <a16:creationId xmlns:a16="http://schemas.microsoft.com/office/drawing/2014/main" id="{DF4E91A6-F785-7EFC-B41E-AF0C8CA692DA}"/>
              </a:ext>
            </a:extLst>
          </p:cNvPr>
          <p:cNvSpPr>
            <a:spLocks noGrp="1"/>
          </p:cNvSpPr>
          <p:nvPr>
            <p:ph idx="1"/>
          </p:nvPr>
        </p:nvSpPr>
        <p:spPr>
          <a:xfrm>
            <a:off x="5295903" y="2375806"/>
            <a:ext cx="10515600" cy="3882799"/>
          </a:xfrm>
        </p:spPr>
        <p:txBody>
          <a:bodyPr/>
          <a:lstStyle/>
          <a:p>
            <a:pPr marL="0" indent="0">
              <a:buNone/>
            </a:pPr>
            <a:r>
              <a:rPr lang="en-US" dirty="0"/>
              <a:t>Analytics Notebooks</a:t>
            </a:r>
          </a:p>
          <a:p>
            <a:pPr marL="0" indent="0">
              <a:buNone/>
            </a:pPr>
            <a:endParaRPr lang="en-US" dirty="0"/>
          </a:p>
          <a:p>
            <a:pPr marL="0" indent="0">
              <a:buNone/>
            </a:pPr>
            <a:r>
              <a:rPr lang="en-US" dirty="0"/>
              <a:t>Scheduled/Automated Queries</a:t>
            </a:r>
          </a:p>
          <a:p>
            <a:pPr marL="0" indent="0">
              <a:buNone/>
            </a:pPr>
            <a:endParaRPr lang="en-US" dirty="0"/>
          </a:p>
          <a:p>
            <a:pPr marL="0" indent="0">
              <a:buNone/>
            </a:pPr>
            <a:r>
              <a:rPr lang="en-US" dirty="0"/>
              <a:t>Machine Learning and AI</a:t>
            </a:r>
          </a:p>
          <a:p>
            <a:pPr marL="0" indent="0">
              <a:buNone/>
            </a:pPr>
            <a:endParaRPr lang="en-US" dirty="0"/>
          </a:p>
          <a:p>
            <a:pPr marL="0" indent="0">
              <a:buNone/>
            </a:pPr>
            <a:r>
              <a:rPr lang="en-US" dirty="0"/>
              <a:t>Enrichment using third party data (e.g., GeoIP, </a:t>
            </a:r>
            <a:br>
              <a:rPr lang="en-US" dirty="0"/>
            </a:br>
            <a:r>
              <a:rPr lang="en-US" dirty="0"/>
              <a:t>IP Reputation, etc.) </a:t>
            </a:r>
          </a:p>
        </p:txBody>
      </p:sp>
      <p:sp>
        <p:nvSpPr>
          <p:cNvPr id="4" name="TextBox 3">
            <a:extLst>
              <a:ext uri="{FF2B5EF4-FFF2-40B4-BE49-F238E27FC236}">
                <a16:creationId xmlns:a16="http://schemas.microsoft.com/office/drawing/2014/main" id="{F1199E90-CF45-CF45-793B-0E89D31935FD}"/>
              </a:ext>
            </a:extLst>
          </p:cNvPr>
          <p:cNvSpPr txBox="1"/>
          <p:nvPr/>
        </p:nvSpPr>
        <p:spPr>
          <a:xfrm>
            <a:off x="9013373" y="445506"/>
            <a:ext cx="2916119" cy="307777"/>
          </a:xfrm>
          <a:prstGeom prst="rect">
            <a:avLst/>
          </a:prstGeom>
          <a:noFill/>
        </p:spPr>
        <p:txBody>
          <a:bodyPr wrap="none" rtlCol="0">
            <a:spAutoFit/>
          </a:bodyPr>
          <a:lstStyle/>
          <a:p>
            <a:r>
              <a:rPr lang="en-US" sz="1400" dirty="0">
                <a:latin typeface="Avenir Next" panose="020B0503020202020204" pitchFamily="34" charset="0"/>
              </a:rPr>
              <a:t>03    PUTTING OUR LAKE TO USE</a:t>
            </a:r>
          </a:p>
        </p:txBody>
      </p:sp>
      <p:pic>
        <p:nvPicPr>
          <p:cNvPr id="8194" name="Picture 2">
            <a:extLst>
              <a:ext uri="{FF2B5EF4-FFF2-40B4-BE49-F238E27FC236}">
                <a16:creationId xmlns:a16="http://schemas.microsoft.com/office/drawing/2014/main" id="{7C68A40E-D0A4-AD6A-E71D-2754EEF2B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23" r="15867"/>
          <a:stretch/>
        </p:blipFill>
        <p:spPr bwMode="auto">
          <a:xfrm>
            <a:off x="-48984" y="-61232"/>
            <a:ext cx="4914900" cy="6980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446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BFFB-9FA6-88E4-DD16-2C3EEC15EB4A}"/>
              </a:ext>
            </a:extLst>
          </p:cNvPr>
          <p:cNvSpPr>
            <a:spLocks noGrp="1"/>
          </p:cNvSpPr>
          <p:nvPr>
            <p:ph type="title"/>
          </p:nvPr>
        </p:nvSpPr>
        <p:spPr>
          <a:xfrm>
            <a:off x="848178" y="1752826"/>
            <a:ext cx="10515600" cy="1209675"/>
          </a:xfrm>
        </p:spPr>
        <p:txBody>
          <a:bodyPr/>
          <a:lstStyle/>
          <a:p>
            <a:r>
              <a:rPr lang="en-US" dirty="0"/>
              <a:t>Thank you!</a:t>
            </a:r>
          </a:p>
        </p:txBody>
      </p:sp>
      <p:sp>
        <p:nvSpPr>
          <p:cNvPr id="4" name="Text Placeholder 3">
            <a:extLst>
              <a:ext uri="{FF2B5EF4-FFF2-40B4-BE49-F238E27FC236}">
                <a16:creationId xmlns:a16="http://schemas.microsoft.com/office/drawing/2014/main" id="{D73E9605-042B-32ED-FF92-3133BB98085A}"/>
              </a:ext>
            </a:extLst>
          </p:cNvPr>
          <p:cNvSpPr>
            <a:spLocks noGrp="1"/>
          </p:cNvSpPr>
          <p:nvPr>
            <p:ph type="body" idx="1"/>
          </p:nvPr>
        </p:nvSpPr>
        <p:spPr>
          <a:xfrm>
            <a:off x="986970" y="3062741"/>
            <a:ext cx="4115707" cy="1525587"/>
          </a:xfrm>
        </p:spPr>
        <p:txBody>
          <a:bodyPr>
            <a:normAutofit/>
          </a:bodyPr>
          <a:lstStyle/>
          <a:p>
            <a:r>
              <a:rPr lang="en-US" dirty="0"/>
              <a:t>Ryan Victory</a:t>
            </a:r>
          </a:p>
          <a:p>
            <a:r>
              <a:rPr lang="en-US" dirty="0">
                <a:solidFill>
                  <a:srgbClr val="00B050"/>
                </a:solidFill>
                <a:hlinkClick r:id="rId2">
                  <a:extLst>
                    <a:ext uri="{A12FA001-AC4F-418D-AE19-62706E023703}">
                      <ahyp:hlinkClr xmlns:ahyp="http://schemas.microsoft.com/office/drawing/2018/hyperlinkcolor" val="tx"/>
                    </a:ext>
                  </a:extLst>
                </a:hlinkClick>
              </a:rPr>
              <a:t>ryan@malware.net</a:t>
            </a:r>
            <a:endParaRPr lang="en-US" dirty="0">
              <a:solidFill>
                <a:srgbClr val="00B050"/>
              </a:solidFill>
            </a:endParaRPr>
          </a:p>
          <a:p>
            <a:r>
              <a:rPr lang="en-US" dirty="0">
                <a:solidFill>
                  <a:srgbClr val="00B050"/>
                </a:solidFill>
                <a:hlinkClick r:id="rId3">
                  <a:extLst>
                    <a:ext uri="{A12FA001-AC4F-418D-AE19-62706E023703}">
                      <ahyp:hlinkClr xmlns:ahyp="http://schemas.microsoft.com/office/drawing/2018/hyperlinkcolor" val="tx"/>
                    </a:ext>
                  </a:extLst>
                </a:hlinkClick>
              </a:rPr>
              <a:t>https://beerandraptors.com</a:t>
            </a:r>
            <a:r>
              <a:rPr lang="en-US" dirty="0">
                <a:solidFill>
                  <a:srgbClr val="00B050"/>
                </a:solidFill>
              </a:rPr>
              <a:t> </a:t>
            </a:r>
          </a:p>
          <a:p>
            <a:endParaRPr lang="en-US" dirty="0"/>
          </a:p>
        </p:txBody>
      </p:sp>
      <p:pic>
        <p:nvPicPr>
          <p:cNvPr id="3074" name="Picture 2">
            <a:extLst>
              <a:ext uri="{FF2B5EF4-FFF2-40B4-BE49-F238E27FC236}">
                <a16:creationId xmlns:a16="http://schemas.microsoft.com/office/drawing/2014/main" id="{CECD2A23-8260-1535-AB0F-6E44B4A59F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28" r="7630"/>
          <a:stretch/>
        </p:blipFill>
        <p:spPr bwMode="auto">
          <a:xfrm>
            <a:off x="6807200" y="-199481"/>
            <a:ext cx="5445760" cy="725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6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97B750C-5B2A-4A07-4B0C-667D728E1E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56" r="7703"/>
          <a:stretch/>
        </p:blipFill>
        <p:spPr bwMode="auto">
          <a:xfrm>
            <a:off x="-18507" y="-45720"/>
            <a:ext cx="5889007" cy="6949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E8B189-13D5-3DD2-D9C7-344213A81E94}"/>
              </a:ext>
            </a:extLst>
          </p:cNvPr>
          <p:cNvSpPr>
            <a:spLocks noGrp="1"/>
          </p:cNvSpPr>
          <p:nvPr>
            <p:ph type="title"/>
          </p:nvPr>
        </p:nvSpPr>
        <p:spPr>
          <a:xfrm>
            <a:off x="6212840" y="1257296"/>
            <a:ext cx="10515600" cy="1325563"/>
          </a:xfrm>
        </p:spPr>
        <p:txBody>
          <a:bodyPr/>
          <a:lstStyle/>
          <a:p>
            <a:r>
              <a:rPr lang="en-US" dirty="0"/>
              <a:t>Data Enables Security</a:t>
            </a:r>
            <a:br>
              <a:rPr lang="en-US" dirty="0"/>
            </a:br>
            <a:r>
              <a:rPr lang="en-US" dirty="0"/>
              <a:t>Success</a:t>
            </a:r>
          </a:p>
        </p:txBody>
      </p:sp>
      <p:sp>
        <p:nvSpPr>
          <p:cNvPr id="3" name="Content Placeholder 2">
            <a:extLst>
              <a:ext uri="{FF2B5EF4-FFF2-40B4-BE49-F238E27FC236}">
                <a16:creationId xmlns:a16="http://schemas.microsoft.com/office/drawing/2014/main" id="{34B94A11-7131-1431-BB4E-B4362DEBEB31}"/>
              </a:ext>
            </a:extLst>
          </p:cNvPr>
          <p:cNvSpPr>
            <a:spLocks noGrp="1"/>
          </p:cNvSpPr>
          <p:nvPr>
            <p:ph idx="1"/>
          </p:nvPr>
        </p:nvSpPr>
        <p:spPr>
          <a:xfrm>
            <a:off x="6212840" y="2672442"/>
            <a:ext cx="5693229" cy="3882799"/>
          </a:xfrm>
        </p:spPr>
        <p:txBody>
          <a:bodyPr/>
          <a:lstStyle/>
          <a:p>
            <a:pPr marL="0" indent="0">
              <a:buNone/>
            </a:pPr>
            <a:r>
              <a:rPr lang="en-US" dirty="0"/>
              <a:t>Threat Hunting</a:t>
            </a:r>
          </a:p>
          <a:p>
            <a:pPr marL="0" indent="0">
              <a:buNone/>
            </a:pPr>
            <a:r>
              <a:rPr lang="en-US" dirty="0"/>
              <a:t>Incident Response</a:t>
            </a:r>
          </a:p>
          <a:p>
            <a:pPr marL="0" indent="0">
              <a:buNone/>
            </a:pPr>
            <a:r>
              <a:rPr lang="en-US" dirty="0"/>
              <a:t>Performance and Metrics</a:t>
            </a:r>
          </a:p>
          <a:p>
            <a:pPr marL="0" indent="0">
              <a:buNone/>
            </a:pPr>
            <a:r>
              <a:rPr lang="en-US" dirty="0"/>
              <a:t>Decision-making</a:t>
            </a:r>
          </a:p>
          <a:p>
            <a:pPr marL="0" indent="0">
              <a:buNone/>
            </a:pPr>
            <a:r>
              <a:rPr lang="en-US" dirty="0"/>
              <a:t>Threat Intel</a:t>
            </a:r>
          </a:p>
          <a:p>
            <a:pPr marL="0" indent="0">
              <a:buNone/>
            </a:pPr>
            <a:r>
              <a:rPr lang="en-US" dirty="0"/>
              <a:t>Risk Assessment</a:t>
            </a:r>
          </a:p>
          <a:p>
            <a:pPr marL="0" indent="0">
              <a:buNone/>
            </a:pPr>
            <a:r>
              <a:rPr lang="en-US" dirty="0"/>
              <a:t>Forensics</a:t>
            </a:r>
          </a:p>
          <a:p>
            <a:pPr marL="0" indent="0">
              <a:buNone/>
            </a:pPr>
            <a:r>
              <a:rPr lang="en-US" dirty="0"/>
              <a:t>Compliance</a:t>
            </a:r>
          </a:p>
        </p:txBody>
      </p:sp>
      <p:sp>
        <p:nvSpPr>
          <p:cNvPr id="6" name="TextBox 5">
            <a:extLst>
              <a:ext uri="{FF2B5EF4-FFF2-40B4-BE49-F238E27FC236}">
                <a16:creationId xmlns:a16="http://schemas.microsoft.com/office/drawing/2014/main" id="{8A9463B6-42B9-F4E2-9D25-5196CE896D15}"/>
              </a:ext>
            </a:extLst>
          </p:cNvPr>
          <p:cNvSpPr txBox="1"/>
          <p:nvPr/>
        </p:nvSpPr>
        <p:spPr>
          <a:xfrm>
            <a:off x="9261884" y="376238"/>
            <a:ext cx="2644185" cy="307777"/>
          </a:xfrm>
          <a:prstGeom prst="rect">
            <a:avLst/>
          </a:prstGeom>
          <a:noFill/>
        </p:spPr>
        <p:txBody>
          <a:bodyPr wrap="none" rtlCol="0">
            <a:spAutoFit/>
          </a:bodyPr>
          <a:lstStyle/>
          <a:p>
            <a:r>
              <a:rPr lang="en-US" sz="1400" dirty="0">
                <a:latin typeface="Avenir Next" panose="020B0503020202020204" pitchFamily="34" charset="0"/>
              </a:rPr>
              <a:t>01    FRAMING THE PROBLEM</a:t>
            </a:r>
          </a:p>
        </p:txBody>
      </p:sp>
    </p:spTree>
    <p:extLst>
      <p:ext uri="{BB962C8B-B14F-4D97-AF65-F5344CB8AC3E}">
        <p14:creationId xmlns:p14="http://schemas.microsoft.com/office/powerpoint/2010/main" val="669294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B189-13D5-3DD2-D9C7-344213A81E94}"/>
              </a:ext>
            </a:extLst>
          </p:cNvPr>
          <p:cNvSpPr>
            <a:spLocks noGrp="1"/>
          </p:cNvSpPr>
          <p:nvPr>
            <p:ph type="title"/>
          </p:nvPr>
        </p:nvSpPr>
        <p:spPr>
          <a:xfrm>
            <a:off x="523240" y="968600"/>
            <a:ext cx="5918381" cy="1325563"/>
          </a:xfrm>
        </p:spPr>
        <p:txBody>
          <a:bodyPr/>
          <a:lstStyle/>
          <a:p>
            <a:r>
              <a:rPr lang="en-US" dirty="0"/>
              <a:t>Diverse data sources of varying sizes</a:t>
            </a:r>
          </a:p>
        </p:txBody>
      </p:sp>
      <p:sp>
        <p:nvSpPr>
          <p:cNvPr id="3" name="Content Placeholder 2">
            <a:extLst>
              <a:ext uri="{FF2B5EF4-FFF2-40B4-BE49-F238E27FC236}">
                <a16:creationId xmlns:a16="http://schemas.microsoft.com/office/drawing/2014/main" id="{34B94A11-7131-1431-BB4E-B4362DEBEB31}"/>
              </a:ext>
            </a:extLst>
          </p:cNvPr>
          <p:cNvSpPr>
            <a:spLocks noGrp="1"/>
          </p:cNvSpPr>
          <p:nvPr>
            <p:ph idx="1"/>
          </p:nvPr>
        </p:nvSpPr>
        <p:spPr>
          <a:xfrm>
            <a:off x="868680" y="2436403"/>
            <a:ext cx="5693229" cy="3882799"/>
          </a:xfrm>
        </p:spPr>
        <p:txBody>
          <a:bodyPr/>
          <a:lstStyle/>
          <a:p>
            <a:pPr marL="0" indent="0">
              <a:buNone/>
            </a:pPr>
            <a:r>
              <a:rPr lang="en-US" dirty="0"/>
              <a:t>Windows Events</a:t>
            </a:r>
          </a:p>
          <a:p>
            <a:pPr marL="0" indent="0">
              <a:buNone/>
            </a:pPr>
            <a:r>
              <a:rPr lang="en-US" dirty="0"/>
              <a:t>Syslog</a:t>
            </a:r>
          </a:p>
          <a:p>
            <a:pPr marL="0" indent="0">
              <a:buNone/>
            </a:pPr>
            <a:r>
              <a:rPr lang="en-US" dirty="0"/>
              <a:t>Web Servers</a:t>
            </a:r>
          </a:p>
          <a:p>
            <a:pPr marL="0" indent="0">
              <a:buNone/>
            </a:pPr>
            <a:r>
              <a:rPr lang="en-US" dirty="0"/>
              <a:t>Network Security Monitors (NSM)</a:t>
            </a:r>
            <a:br>
              <a:rPr lang="en-US" dirty="0"/>
            </a:br>
            <a:r>
              <a:rPr lang="en-US" dirty="0"/>
              <a:t>(e.g., Zeek, Suricata, etc.)</a:t>
            </a:r>
          </a:p>
          <a:p>
            <a:pPr marL="0" indent="0">
              <a:buNone/>
            </a:pPr>
            <a:r>
              <a:rPr lang="en-US" dirty="0"/>
              <a:t>Firewalls</a:t>
            </a:r>
          </a:p>
          <a:p>
            <a:pPr marL="0" indent="0">
              <a:buNone/>
            </a:pPr>
            <a:r>
              <a:rPr lang="en-US" dirty="0"/>
              <a:t>Endpoints</a:t>
            </a:r>
          </a:p>
          <a:p>
            <a:endParaRPr lang="en-US" dirty="0"/>
          </a:p>
          <a:p>
            <a:pPr marL="0" indent="0">
              <a:buNone/>
            </a:pPr>
            <a:r>
              <a:rPr lang="en-US" dirty="0"/>
              <a:t>What data do you have “lying” around?</a:t>
            </a:r>
          </a:p>
          <a:p>
            <a:endParaRPr lang="en-US" dirty="0"/>
          </a:p>
        </p:txBody>
      </p:sp>
      <p:sp>
        <p:nvSpPr>
          <p:cNvPr id="6" name="TextBox 5">
            <a:extLst>
              <a:ext uri="{FF2B5EF4-FFF2-40B4-BE49-F238E27FC236}">
                <a16:creationId xmlns:a16="http://schemas.microsoft.com/office/drawing/2014/main" id="{8A9463B6-42B9-F4E2-9D25-5196CE896D15}"/>
              </a:ext>
            </a:extLst>
          </p:cNvPr>
          <p:cNvSpPr txBox="1"/>
          <p:nvPr/>
        </p:nvSpPr>
        <p:spPr>
          <a:xfrm>
            <a:off x="408213" y="337426"/>
            <a:ext cx="2644185" cy="307777"/>
          </a:xfrm>
          <a:prstGeom prst="rect">
            <a:avLst/>
          </a:prstGeom>
          <a:noFill/>
        </p:spPr>
        <p:txBody>
          <a:bodyPr wrap="none" rtlCol="0">
            <a:spAutoFit/>
          </a:bodyPr>
          <a:lstStyle/>
          <a:p>
            <a:r>
              <a:rPr lang="en-US" sz="1400" dirty="0">
                <a:latin typeface="Avenir Next" panose="020B0503020202020204" pitchFamily="34" charset="0"/>
              </a:rPr>
              <a:t>01    FRAMING THE PROBLEM</a:t>
            </a:r>
          </a:p>
        </p:txBody>
      </p:sp>
      <p:pic>
        <p:nvPicPr>
          <p:cNvPr id="2050" name="Picture 2">
            <a:extLst>
              <a:ext uri="{FF2B5EF4-FFF2-40B4-BE49-F238E27FC236}">
                <a16:creationId xmlns:a16="http://schemas.microsoft.com/office/drawing/2014/main" id="{294867B5-B7AC-E97D-39E6-6E304D6F0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75" r="9859"/>
          <a:stretch/>
        </p:blipFill>
        <p:spPr bwMode="auto">
          <a:xfrm>
            <a:off x="6751865" y="-62593"/>
            <a:ext cx="5486400" cy="698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8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B189-13D5-3DD2-D9C7-344213A81E94}"/>
              </a:ext>
            </a:extLst>
          </p:cNvPr>
          <p:cNvSpPr>
            <a:spLocks noGrp="1"/>
          </p:cNvSpPr>
          <p:nvPr>
            <p:ph type="title"/>
          </p:nvPr>
        </p:nvSpPr>
        <p:spPr>
          <a:xfrm>
            <a:off x="6212840" y="1257296"/>
            <a:ext cx="10515600" cy="1325563"/>
          </a:xfrm>
        </p:spPr>
        <p:txBody>
          <a:bodyPr/>
          <a:lstStyle/>
          <a:p>
            <a:r>
              <a:rPr lang="en-US" dirty="0"/>
              <a:t>Using data seems </a:t>
            </a:r>
            <a:br>
              <a:rPr lang="en-US" dirty="0"/>
            </a:br>
            <a:r>
              <a:rPr lang="en-US" dirty="0"/>
              <a:t>hard and expensive</a:t>
            </a:r>
          </a:p>
        </p:txBody>
      </p:sp>
      <p:sp>
        <p:nvSpPr>
          <p:cNvPr id="3" name="Content Placeholder 2">
            <a:extLst>
              <a:ext uri="{FF2B5EF4-FFF2-40B4-BE49-F238E27FC236}">
                <a16:creationId xmlns:a16="http://schemas.microsoft.com/office/drawing/2014/main" id="{34B94A11-7131-1431-BB4E-B4362DEBEB31}"/>
              </a:ext>
            </a:extLst>
          </p:cNvPr>
          <p:cNvSpPr>
            <a:spLocks noGrp="1"/>
          </p:cNvSpPr>
          <p:nvPr>
            <p:ph idx="1"/>
          </p:nvPr>
        </p:nvSpPr>
        <p:spPr>
          <a:xfrm>
            <a:off x="6212840" y="2713263"/>
            <a:ext cx="5693229" cy="3882799"/>
          </a:xfrm>
        </p:spPr>
        <p:txBody>
          <a:bodyPr/>
          <a:lstStyle/>
          <a:p>
            <a:pPr marL="0" indent="0">
              <a:buNone/>
            </a:pPr>
            <a:r>
              <a:rPr lang="en-US" dirty="0"/>
              <a:t>SIEMs are often limited and charge by the data volume</a:t>
            </a:r>
          </a:p>
          <a:p>
            <a:pPr marL="0" indent="0">
              <a:buNone/>
            </a:pPr>
            <a:endParaRPr lang="en-US" dirty="0"/>
          </a:p>
          <a:p>
            <a:pPr marL="0" indent="0">
              <a:buNone/>
            </a:pPr>
            <a:r>
              <a:rPr lang="en-US" dirty="0"/>
              <a:t>Data can feel so large it seems impossible to use</a:t>
            </a:r>
          </a:p>
          <a:p>
            <a:pPr marL="0" indent="0">
              <a:buNone/>
            </a:pPr>
            <a:endParaRPr lang="en-US" dirty="0"/>
          </a:p>
          <a:p>
            <a:pPr marL="0" indent="0">
              <a:buNone/>
            </a:pPr>
            <a:r>
              <a:rPr lang="en-US" dirty="0"/>
              <a:t>Vendor lock-in can make data problems even worse</a:t>
            </a:r>
          </a:p>
          <a:p>
            <a:endParaRPr lang="en-US" dirty="0"/>
          </a:p>
          <a:p>
            <a:endParaRPr lang="en-US" dirty="0"/>
          </a:p>
        </p:txBody>
      </p:sp>
      <p:sp>
        <p:nvSpPr>
          <p:cNvPr id="6" name="TextBox 5">
            <a:extLst>
              <a:ext uri="{FF2B5EF4-FFF2-40B4-BE49-F238E27FC236}">
                <a16:creationId xmlns:a16="http://schemas.microsoft.com/office/drawing/2014/main" id="{8A9463B6-42B9-F4E2-9D25-5196CE896D15}"/>
              </a:ext>
            </a:extLst>
          </p:cNvPr>
          <p:cNvSpPr txBox="1"/>
          <p:nvPr/>
        </p:nvSpPr>
        <p:spPr>
          <a:xfrm>
            <a:off x="9261884" y="376238"/>
            <a:ext cx="2644185" cy="307777"/>
          </a:xfrm>
          <a:prstGeom prst="rect">
            <a:avLst/>
          </a:prstGeom>
          <a:noFill/>
        </p:spPr>
        <p:txBody>
          <a:bodyPr wrap="none" rtlCol="0">
            <a:spAutoFit/>
          </a:bodyPr>
          <a:lstStyle/>
          <a:p>
            <a:r>
              <a:rPr lang="en-US" sz="1400" dirty="0">
                <a:latin typeface="Avenir Next" panose="020B0503020202020204" pitchFamily="34" charset="0"/>
              </a:rPr>
              <a:t>01    FRAMING THE PROBLEM</a:t>
            </a:r>
          </a:p>
        </p:txBody>
      </p:sp>
      <p:pic>
        <p:nvPicPr>
          <p:cNvPr id="7170" name="Picture 2">
            <a:extLst>
              <a:ext uri="{FF2B5EF4-FFF2-40B4-BE49-F238E27FC236}">
                <a16:creationId xmlns:a16="http://schemas.microsoft.com/office/drawing/2014/main" id="{FD223181-21B2-022D-0D88-8C2623A97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24" r="2477"/>
          <a:stretch/>
        </p:blipFill>
        <p:spPr bwMode="auto">
          <a:xfrm>
            <a:off x="-24490" y="-32657"/>
            <a:ext cx="5510893" cy="692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3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20C8-3F6D-1D6F-5718-92F97EBF62E1}"/>
              </a:ext>
            </a:extLst>
          </p:cNvPr>
          <p:cNvSpPr>
            <a:spLocks noGrp="1"/>
          </p:cNvSpPr>
          <p:nvPr>
            <p:ph type="title"/>
          </p:nvPr>
        </p:nvSpPr>
        <p:spPr/>
        <p:txBody>
          <a:bodyPr/>
          <a:lstStyle/>
          <a:p>
            <a:r>
              <a:rPr lang="en-US" dirty="0"/>
              <a:t>Data Silos Are Bad</a:t>
            </a:r>
          </a:p>
        </p:txBody>
      </p:sp>
      <p:sp>
        <p:nvSpPr>
          <p:cNvPr id="3" name="Content Placeholder 2">
            <a:extLst>
              <a:ext uri="{FF2B5EF4-FFF2-40B4-BE49-F238E27FC236}">
                <a16:creationId xmlns:a16="http://schemas.microsoft.com/office/drawing/2014/main" id="{671A3066-B401-6CA3-13FC-8A847F054B10}"/>
              </a:ext>
            </a:extLst>
          </p:cNvPr>
          <p:cNvSpPr>
            <a:spLocks noGrp="1"/>
          </p:cNvSpPr>
          <p:nvPr>
            <p:ph idx="1"/>
          </p:nvPr>
        </p:nvSpPr>
        <p:spPr>
          <a:xfrm>
            <a:off x="838200" y="2294163"/>
            <a:ext cx="5774871" cy="3882799"/>
          </a:xfrm>
        </p:spPr>
        <p:txBody>
          <a:bodyPr/>
          <a:lstStyle/>
          <a:p>
            <a:pPr marL="0" indent="0">
              <a:buNone/>
            </a:pPr>
            <a:r>
              <a:rPr lang="en-US" dirty="0"/>
              <a:t>Your security data might live in a bunch of different places</a:t>
            </a:r>
          </a:p>
          <a:p>
            <a:pPr marL="0" indent="0">
              <a:buNone/>
            </a:pPr>
            <a:endParaRPr lang="en-US" dirty="0"/>
          </a:p>
          <a:p>
            <a:pPr marL="0" indent="0">
              <a:buNone/>
            </a:pPr>
            <a:r>
              <a:rPr lang="en-US" dirty="0"/>
              <a:t>Some data may only be accessible in a specific location or system, making it impossible to combine with your other data</a:t>
            </a:r>
          </a:p>
        </p:txBody>
      </p:sp>
      <p:sp>
        <p:nvSpPr>
          <p:cNvPr id="6" name="TextBox 5">
            <a:extLst>
              <a:ext uri="{FF2B5EF4-FFF2-40B4-BE49-F238E27FC236}">
                <a16:creationId xmlns:a16="http://schemas.microsoft.com/office/drawing/2014/main" id="{BEA20752-ADA6-150F-0829-88E123A9C906}"/>
              </a:ext>
            </a:extLst>
          </p:cNvPr>
          <p:cNvSpPr txBox="1"/>
          <p:nvPr/>
        </p:nvSpPr>
        <p:spPr>
          <a:xfrm>
            <a:off x="408213" y="337426"/>
            <a:ext cx="2644185" cy="307777"/>
          </a:xfrm>
          <a:prstGeom prst="rect">
            <a:avLst/>
          </a:prstGeom>
          <a:noFill/>
        </p:spPr>
        <p:txBody>
          <a:bodyPr wrap="none" rtlCol="0">
            <a:spAutoFit/>
          </a:bodyPr>
          <a:lstStyle/>
          <a:p>
            <a:r>
              <a:rPr lang="en-US" sz="1400" dirty="0">
                <a:latin typeface="Avenir Next" panose="020B0503020202020204" pitchFamily="34" charset="0"/>
              </a:rPr>
              <a:t>01    FRAMING THE PROBLEM</a:t>
            </a:r>
          </a:p>
        </p:txBody>
      </p:sp>
      <p:pic>
        <p:nvPicPr>
          <p:cNvPr id="4098" name="Picture 2">
            <a:extLst>
              <a:ext uri="{FF2B5EF4-FFF2-40B4-BE49-F238E27FC236}">
                <a16:creationId xmlns:a16="http://schemas.microsoft.com/office/drawing/2014/main" id="{02C438A6-3F0A-7795-192E-7773E80304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11" r="10278"/>
          <a:stretch/>
        </p:blipFill>
        <p:spPr bwMode="auto">
          <a:xfrm>
            <a:off x="6800850" y="0"/>
            <a:ext cx="5391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6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20C8-3F6D-1D6F-5718-92F97EBF62E1}"/>
              </a:ext>
            </a:extLst>
          </p:cNvPr>
          <p:cNvSpPr>
            <a:spLocks noGrp="1"/>
          </p:cNvSpPr>
          <p:nvPr>
            <p:ph type="title"/>
          </p:nvPr>
        </p:nvSpPr>
        <p:spPr/>
        <p:txBody>
          <a:bodyPr>
            <a:normAutofit/>
          </a:bodyPr>
          <a:lstStyle/>
          <a:p>
            <a:r>
              <a:rPr lang="en-US" dirty="0"/>
              <a:t>The Solution: </a:t>
            </a:r>
            <a:br>
              <a:rPr lang="en-US" dirty="0"/>
            </a:br>
            <a:r>
              <a:rPr lang="en-US" dirty="0"/>
              <a:t>A Security Data Lake</a:t>
            </a:r>
          </a:p>
        </p:txBody>
      </p:sp>
      <p:sp>
        <p:nvSpPr>
          <p:cNvPr id="3" name="Content Placeholder 2">
            <a:extLst>
              <a:ext uri="{FF2B5EF4-FFF2-40B4-BE49-F238E27FC236}">
                <a16:creationId xmlns:a16="http://schemas.microsoft.com/office/drawing/2014/main" id="{671A3066-B401-6CA3-13FC-8A847F054B10}"/>
              </a:ext>
            </a:extLst>
          </p:cNvPr>
          <p:cNvSpPr>
            <a:spLocks noGrp="1"/>
          </p:cNvSpPr>
          <p:nvPr>
            <p:ph idx="1"/>
          </p:nvPr>
        </p:nvSpPr>
        <p:spPr>
          <a:xfrm>
            <a:off x="838200" y="2400298"/>
            <a:ext cx="6068786" cy="3882799"/>
          </a:xfrm>
        </p:spPr>
        <p:txBody>
          <a:bodyPr/>
          <a:lstStyle/>
          <a:p>
            <a:pPr marL="0" indent="0">
              <a:buNone/>
            </a:pPr>
            <a:r>
              <a:rPr lang="en-US" dirty="0"/>
              <a:t>All your data in one place</a:t>
            </a:r>
          </a:p>
          <a:p>
            <a:pPr marL="0" indent="0">
              <a:buNone/>
            </a:pPr>
            <a:r>
              <a:rPr lang="en-US" dirty="0"/>
              <a:t>Far easier to analyze and query</a:t>
            </a:r>
          </a:p>
          <a:p>
            <a:pPr marL="0" indent="0">
              <a:buNone/>
            </a:pPr>
            <a:endParaRPr lang="en-US" dirty="0"/>
          </a:p>
          <a:p>
            <a:pPr marL="0" indent="0">
              <a:buNone/>
            </a:pPr>
            <a:r>
              <a:rPr lang="en-US" dirty="0"/>
              <a:t>AWS provides affordable and effective managed solutions to get started quickly</a:t>
            </a:r>
          </a:p>
        </p:txBody>
      </p:sp>
      <p:sp>
        <p:nvSpPr>
          <p:cNvPr id="6" name="TextBox 5">
            <a:extLst>
              <a:ext uri="{FF2B5EF4-FFF2-40B4-BE49-F238E27FC236}">
                <a16:creationId xmlns:a16="http://schemas.microsoft.com/office/drawing/2014/main" id="{BEA20752-ADA6-150F-0829-88E123A9C906}"/>
              </a:ext>
            </a:extLst>
          </p:cNvPr>
          <p:cNvSpPr txBox="1"/>
          <p:nvPr/>
        </p:nvSpPr>
        <p:spPr>
          <a:xfrm>
            <a:off x="408213" y="337426"/>
            <a:ext cx="2644185" cy="307777"/>
          </a:xfrm>
          <a:prstGeom prst="rect">
            <a:avLst/>
          </a:prstGeom>
          <a:noFill/>
        </p:spPr>
        <p:txBody>
          <a:bodyPr wrap="none" rtlCol="0">
            <a:spAutoFit/>
          </a:bodyPr>
          <a:lstStyle/>
          <a:p>
            <a:r>
              <a:rPr lang="en-US" sz="1400" dirty="0">
                <a:latin typeface="Avenir Next" panose="020B0503020202020204" pitchFamily="34" charset="0"/>
              </a:rPr>
              <a:t>01    FRAMING THE PROBLEM</a:t>
            </a:r>
          </a:p>
        </p:txBody>
      </p:sp>
      <p:pic>
        <p:nvPicPr>
          <p:cNvPr id="5122" name="Picture 2">
            <a:extLst>
              <a:ext uri="{FF2B5EF4-FFF2-40B4-BE49-F238E27FC236}">
                <a16:creationId xmlns:a16="http://schemas.microsoft.com/office/drawing/2014/main" id="{F66D99E4-AACD-05E9-23E5-365C8F1BA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93" r="14326"/>
          <a:stretch/>
        </p:blipFill>
        <p:spPr bwMode="auto">
          <a:xfrm>
            <a:off x="7228113" y="-32656"/>
            <a:ext cx="5028889" cy="69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712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A5EC-23D5-1618-A27E-F4469C884AEB}"/>
              </a:ext>
            </a:extLst>
          </p:cNvPr>
          <p:cNvSpPr>
            <a:spLocks noGrp="1"/>
          </p:cNvSpPr>
          <p:nvPr>
            <p:ph type="title"/>
          </p:nvPr>
        </p:nvSpPr>
        <p:spPr/>
        <p:txBody>
          <a:bodyPr/>
          <a:lstStyle/>
          <a:p>
            <a:r>
              <a:rPr lang="en-US" dirty="0"/>
              <a:t>An AWS Security Data Lake</a:t>
            </a:r>
          </a:p>
        </p:txBody>
      </p:sp>
      <p:sp>
        <p:nvSpPr>
          <p:cNvPr id="5" name="TextBox 4">
            <a:extLst>
              <a:ext uri="{FF2B5EF4-FFF2-40B4-BE49-F238E27FC236}">
                <a16:creationId xmlns:a16="http://schemas.microsoft.com/office/drawing/2014/main" id="{41D6ED0B-E020-023B-6FF4-21B015743FE8}"/>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sp>
        <p:nvSpPr>
          <p:cNvPr id="6" name="Rectangle 5">
            <a:extLst>
              <a:ext uri="{FF2B5EF4-FFF2-40B4-BE49-F238E27FC236}">
                <a16:creationId xmlns:a16="http://schemas.microsoft.com/office/drawing/2014/main" id="{145A18D2-4D6E-2BA8-D60D-CAB4638A1D2C}"/>
              </a:ext>
            </a:extLst>
          </p:cNvPr>
          <p:cNvSpPr/>
          <p:nvPr/>
        </p:nvSpPr>
        <p:spPr>
          <a:xfrm>
            <a:off x="4408714" y="2340203"/>
            <a:ext cx="7187972"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7" name="Graphic 6">
            <a:extLst>
              <a:ext uri="{FF2B5EF4-FFF2-40B4-BE49-F238E27FC236}">
                <a16:creationId xmlns:a16="http://schemas.microsoft.com/office/drawing/2014/main" id="{40D8FBC4-9B70-B5E1-0135-86976E65168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08714" y="2340203"/>
            <a:ext cx="381000" cy="381000"/>
          </a:xfrm>
          <a:prstGeom prst="rect">
            <a:avLst/>
          </a:prstGeom>
        </p:spPr>
      </p:pic>
      <p:sp>
        <p:nvSpPr>
          <p:cNvPr id="8" name="Rectangle 7">
            <a:extLst>
              <a:ext uri="{FF2B5EF4-FFF2-40B4-BE49-F238E27FC236}">
                <a16:creationId xmlns:a16="http://schemas.microsoft.com/office/drawing/2014/main" id="{E6974CDF-9D1B-27C4-064B-05EF132E3CCC}"/>
              </a:ext>
            </a:extLst>
          </p:cNvPr>
          <p:cNvSpPr/>
          <p:nvPr/>
        </p:nvSpPr>
        <p:spPr>
          <a:xfrm>
            <a:off x="925485" y="2340203"/>
            <a:ext cx="2410668" cy="3846860"/>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data center</a:t>
            </a:r>
          </a:p>
        </p:txBody>
      </p:sp>
      <p:pic>
        <p:nvPicPr>
          <p:cNvPr id="9" name="Graphic 8">
            <a:extLst>
              <a:ext uri="{FF2B5EF4-FFF2-40B4-BE49-F238E27FC236}">
                <a16:creationId xmlns:a16="http://schemas.microsoft.com/office/drawing/2014/main" id="{126EF3C7-2680-040C-00E5-721BC6A9DED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25485" y="2340203"/>
            <a:ext cx="381000" cy="381000"/>
          </a:xfrm>
          <a:prstGeom prst="rect">
            <a:avLst/>
          </a:prstGeom>
        </p:spPr>
      </p:pic>
      <p:pic>
        <p:nvPicPr>
          <p:cNvPr id="10" name="Graphic 12">
            <a:extLst>
              <a:ext uri="{FF2B5EF4-FFF2-40B4-BE49-F238E27FC236}">
                <a16:creationId xmlns:a16="http://schemas.microsoft.com/office/drawing/2014/main" id="{50294F86-C331-395C-7044-C4A7C3D397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878281" y="32278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9">
            <a:extLst>
              <a:ext uri="{FF2B5EF4-FFF2-40B4-BE49-F238E27FC236}">
                <a16:creationId xmlns:a16="http://schemas.microsoft.com/office/drawing/2014/main" id="{451EDF06-5C2F-247B-957A-0035C42C8CB7}"/>
              </a:ext>
            </a:extLst>
          </p:cNvPr>
          <p:cNvSpPr txBox="1">
            <a:spLocks noChangeArrowheads="1"/>
          </p:cNvSpPr>
          <p:nvPr/>
        </p:nvSpPr>
        <p:spPr bwMode="auto">
          <a:xfrm>
            <a:off x="4109931" y="3991474"/>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Firehose</a:t>
            </a:r>
          </a:p>
        </p:txBody>
      </p:sp>
      <p:sp>
        <p:nvSpPr>
          <p:cNvPr id="12" name="TextBox 24">
            <a:extLst>
              <a:ext uri="{FF2B5EF4-FFF2-40B4-BE49-F238E27FC236}">
                <a16:creationId xmlns:a16="http://schemas.microsoft.com/office/drawing/2014/main" id="{47D8F68C-D35F-650D-C125-FFAC7AFB5177}"/>
              </a:ext>
            </a:extLst>
          </p:cNvPr>
          <p:cNvSpPr txBox="1">
            <a:spLocks noChangeArrowheads="1"/>
          </p:cNvSpPr>
          <p:nvPr/>
        </p:nvSpPr>
        <p:spPr bwMode="auto">
          <a:xfrm>
            <a:off x="7167766" y="4115662"/>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13" name="Graphic 12">
            <a:extLst>
              <a:ext uri="{FF2B5EF4-FFF2-40B4-BE49-F238E27FC236}">
                <a16:creationId xmlns:a16="http://schemas.microsoft.com/office/drawing/2014/main" id="{AD5D0955-D9AD-0FFE-E654-E6D0F8B6DF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6723" y="3611146"/>
            <a:ext cx="457200" cy="457200"/>
          </a:xfrm>
          <a:prstGeom prst="rect">
            <a:avLst/>
          </a:prstGeom>
        </p:spPr>
      </p:pic>
      <p:pic>
        <p:nvPicPr>
          <p:cNvPr id="14" name="Graphic 14">
            <a:extLst>
              <a:ext uri="{FF2B5EF4-FFF2-40B4-BE49-F238E27FC236}">
                <a16:creationId xmlns:a16="http://schemas.microsoft.com/office/drawing/2014/main" id="{E36AC695-3068-5999-1ADB-BB4F3EEA8D5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66502" y="46770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a:extLst>
              <a:ext uri="{FF2B5EF4-FFF2-40B4-BE49-F238E27FC236}">
                <a16:creationId xmlns:a16="http://schemas.microsoft.com/office/drawing/2014/main" id="{BF4B450D-9E55-9B3E-C35F-37F0A2A57D3C}"/>
              </a:ext>
            </a:extLst>
          </p:cNvPr>
          <p:cNvSpPr txBox="1">
            <a:spLocks noChangeArrowheads="1"/>
          </p:cNvSpPr>
          <p:nvPr/>
        </p:nvSpPr>
        <p:spPr bwMode="auto">
          <a:xfrm>
            <a:off x="4098996" y="543906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18" name="Graphic 8">
            <a:extLst>
              <a:ext uri="{FF2B5EF4-FFF2-40B4-BE49-F238E27FC236}">
                <a16:creationId xmlns:a16="http://schemas.microsoft.com/office/drawing/2014/main" id="{68F331C2-95FB-7D89-0A65-47D3F37857F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65534" y="36299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986DD2E5-B823-8AD5-F9A1-B1CD3C7331F3}"/>
              </a:ext>
            </a:extLst>
          </p:cNvPr>
          <p:cNvSpPr txBox="1">
            <a:spLocks noChangeArrowheads="1"/>
          </p:cNvSpPr>
          <p:nvPr/>
        </p:nvSpPr>
        <p:spPr bwMode="auto">
          <a:xfrm>
            <a:off x="9026553" y="4453139"/>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20" name="Graphic 10">
            <a:extLst>
              <a:ext uri="{FF2B5EF4-FFF2-40B4-BE49-F238E27FC236}">
                <a16:creationId xmlns:a16="http://schemas.microsoft.com/office/drawing/2014/main" id="{5A7CAFFC-A51C-B002-A6AE-5107E96B779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959976" y="30265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7">
            <a:extLst>
              <a:ext uri="{FF2B5EF4-FFF2-40B4-BE49-F238E27FC236}">
                <a16:creationId xmlns:a16="http://schemas.microsoft.com/office/drawing/2014/main" id="{11B5F19E-A426-F3A6-7792-87C335969C3F}"/>
              </a:ext>
            </a:extLst>
          </p:cNvPr>
          <p:cNvSpPr txBox="1">
            <a:spLocks noChangeArrowheads="1"/>
          </p:cNvSpPr>
          <p:nvPr/>
        </p:nvSpPr>
        <p:spPr bwMode="auto">
          <a:xfrm>
            <a:off x="1647622" y="3469331"/>
            <a:ext cx="10715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Network Security Appliances</a:t>
            </a:r>
          </a:p>
        </p:txBody>
      </p:sp>
      <p:sp>
        <p:nvSpPr>
          <p:cNvPr id="23" name="TextBox 33">
            <a:extLst>
              <a:ext uri="{FF2B5EF4-FFF2-40B4-BE49-F238E27FC236}">
                <a16:creationId xmlns:a16="http://schemas.microsoft.com/office/drawing/2014/main" id="{9E30B203-C894-A451-AEBC-4206BAC78CF5}"/>
              </a:ext>
            </a:extLst>
          </p:cNvPr>
          <p:cNvSpPr txBox="1">
            <a:spLocks noChangeArrowheads="1"/>
          </p:cNvSpPr>
          <p:nvPr/>
        </p:nvSpPr>
        <p:spPr bwMode="auto">
          <a:xfrm>
            <a:off x="3457371" y="387507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Writes to</a:t>
            </a:r>
          </a:p>
        </p:txBody>
      </p:sp>
      <p:pic>
        <p:nvPicPr>
          <p:cNvPr id="24" name="Graphic 23">
            <a:extLst>
              <a:ext uri="{FF2B5EF4-FFF2-40B4-BE49-F238E27FC236}">
                <a16:creationId xmlns:a16="http://schemas.microsoft.com/office/drawing/2014/main" id="{59BF8410-7B92-BB47-2D11-C29948E18DA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1950529" y="52841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40">
            <a:extLst>
              <a:ext uri="{FF2B5EF4-FFF2-40B4-BE49-F238E27FC236}">
                <a16:creationId xmlns:a16="http://schemas.microsoft.com/office/drawing/2014/main" id="{3AC04ECA-D7F3-813B-A9AA-688143FCF051}"/>
              </a:ext>
            </a:extLst>
          </p:cNvPr>
          <p:cNvSpPr txBox="1">
            <a:spLocks noChangeArrowheads="1"/>
          </p:cNvSpPr>
          <p:nvPr/>
        </p:nvSpPr>
        <p:spPr bwMode="auto">
          <a:xfrm>
            <a:off x="1616469" y="5725398"/>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Security Teams</a:t>
            </a:r>
          </a:p>
        </p:txBody>
      </p:sp>
      <p:pic>
        <p:nvPicPr>
          <p:cNvPr id="28" name="Graphic 16">
            <a:extLst>
              <a:ext uri="{FF2B5EF4-FFF2-40B4-BE49-F238E27FC236}">
                <a16:creationId xmlns:a16="http://schemas.microsoft.com/office/drawing/2014/main" id="{02BD4C5A-ED09-9C0F-FBCE-D150FE9CF50F}"/>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959734" y="41942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33">
            <a:extLst>
              <a:ext uri="{FF2B5EF4-FFF2-40B4-BE49-F238E27FC236}">
                <a16:creationId xmlns:a16="http://schemas.microsoft.com/office/drawing/2014/main" id="{0096145D-8AC5-795F-53AB-C27CC0D04F0C}"/>
              </a:ext>
            </a:extLst>
          </p:cNvPr>
          <p:cNvSpPr txBox="1">
            <a:spLocks noChangeArrowheads="1"/>
          </p:cNvSpPr>
          <p:nvPr/>
        </p:nvSpPr>
        <p:spPr bwMode="auto">
          <a:xfrm>
            <a:off x="1647622" y="4665794"/>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Other log sources</a:t>
            </a:r>
          </a:p>
        </p:txBody>
      </p:sp>
      <p:grpSp>
        <p:nvGrpSpPr>
          <p:cNvPr id="30" name="Group 29">
            <a:extLst>
              <a:ext uri="{FF2B5EF4-FFF2-40B4-BE49-F238E27FC236}">
                <a16:creationId xmlns:a16="http://schemas.microsoft.com/office/drawing/2014/main" id="{3312449C-A956-8167-34DA-F303C0A87590}"/>
              </a:ext>
            </a:extLst>
          </p:cNvPr>
          <p:cNvGrpSpPr>
            <a:grpSpLocks/>
          </p:cNvGrpSpPr>
          <p:nvPr/>
        </p:nvGrpSpPr>
        <p:grpSpPr bwMode="auto">
          <a:xfrm>
            <a:off x="2689619" y="3263984"/>
            <a:ext cx="2037502" cy="1189155"/>
            <a:chOff x="2684662" y="1051134"/>
            <a:chExt cx="1483636" cy="331243"/>
          </a:xfrm>
        </p:grpSpPr>
        <p:sp>
          <p:nvSpPr>
            <p:cNvPr id="31" name="Freeform 30">
              <a:extLst>
                <a:ext uri="{FF2B5EF4-FFF2-40B4-BE49-F238E27FC236}">
                  <a16:creationId xmlns:a16="http://schemas.microsoft.com/office/drawing/2014/main" id="{D8209299-8B68-964E-FB7B-95E34125A075}"/>
                </a:ext>
              </a:extLst>
            </p:cNvPr>
            <p:cNvSpPr/>
            <p:nvPr/>
          </p:nvSpPr>
          <p:spPr>
            <a:xfrm>
              <a:off x="2684662" y="1051134"/>
              <a:ext cx="696141"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FF32AFC7-738F-E17D-D21B-A6C6F1824E24}"/>
                </a:ext>
              </a:extLst>
            </p:cNvPr>
            <p:cNvCxnSpPr>
              <a:cxnSpLocks/>
            </p:cNvCxnSpPr>
            <p:nvPr/>
          </p:nvCxnSpPr>
          <p:spPr>
            <a:xfrm>
              <a:off x="3380803" y="1215963"/>
              <a:ext cx="78749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cxnSp>
        <p:nvCxnSpPr>
          <p:cNvPr id="34" name="Elbow Connector 33">
            <a:extLst>
              <a:ext uri="{FF2B5EF4-FFF2-40B4-BE49-F238E27FC236}">
                <a16:creationId xmlns:a16="http://schemas.microsoft.com/office/drawing/2014/main" id="{07649C33-D382-79E7-B2BA-6E14DD5ABAFC}"/>
              </a:ext>
            </a:extLst>
          </p:cNvPr>
          <p:cNvCxnSpPr>
            <a:cxnSpLocks/>
          </p:cNvCxnSpPr>
          <p:nvPr/>
        </p:nvCxnSpPr>
        <p:spPr>
          <a:xfrm>
            <a:off x="5717709" y="3657047"/>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3D3133-B75A-CF53-AE50-C8E7296B3143}"/>
              </a:ext>
            </a:extLst>
          </p:cNvPr>
          <p:cNvCxnSpPr>
            <a:cxnSpLocks/>
          </p:cNvCxnSpPr>
          <p:nvPr/>
        </p:nvCxnSpPr>
        <p:spPr>
          <a:xfrm>
            <a:off x="8011514" y="384246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888C5A4-BA21-761B-29EA-DE1AEAD7FCEE}"/>
              </a:ext>
            </a:extLst>
          </p:cNvPr>
          <p:cNvCxnSpPr>
            <a:cxnSpLocks/>
          </p:cNvCxnSpPr>
          <p:nvPr/>
        </p:nvCxnSpPr>
        <p:spPr>
          <a:xfrm flipV="1">
            <a:off x="5745144" y="4114391"/>
            <a:ext cx="1602453" cy="986259"/>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9" name="TextBox 33">
            <a:extLst>
              <a:ext uri="{FF2B5EF4-FFF2-40B4-BE49-F238E27FC236}">
                <a16:creationId xmlns:a16="http://schemas.microsoft.com/office/drawing/2014/main" id="{78C596CC-D753-1799-D30D-54466D9050C9}"/>
              </a:ext>
            </a:extLst>
          </p:cNvPr>
          <p:cNvSpPr txBox="1">
            <a:spLocks noChangeArrowheads="1"/>
          </p:cNvSpPr>
          <p:nvPr/>
        </p:nvSpPr>
        <p:spPr bwMode="auto">
          <a:xfrm>
            <a:off x="5949999" y="3329651"/>
            <a:ext cx="12157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Uses Schema</a:t>
            </a:r>
          </a:p>
        </p:txBody>
      </p:sp>
      <p:sp>
        <p:nvSpPr>
          <p:cNvPr id="40" name="TextBox 33">
            <a:extLst>
              <a:ext uri="{FF2B5EF4-FFF2-40B4-BE49-F238E27FC236}">
                <a16:creationId xmlns:a16="http://schemas.microsoft.com/office/drawing/2014/main" id="{CAB08EF9-F38B-2E1D-CA4B-FE2C4C53C471}"/>
              </a:ext>
            </a:extLst>
          </p:cNvPr>
          <p:cNvSpPr txBox="1">
            <a:spLocks noChangeArrowheads="1"/>
          </p:cNvSpPr>
          <p:nvPr/>
        </p:nvSpPr>
        <p:spPr bwMode="auto">
          <a:xfrm>
            <a:off x="5970175" y="5162065"/>
            <a:ext cx="1384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Uses Schema</a:t>
            </a:r>
          </a:p>
        </p:txBody>
      </p:sp>
      <p:sp>
        <p:nvSpPr>
          <p:cNvPr id="41" name="TextBox 33">
            <a:extLst>
              <a:ext uri="{FF2B5EF4-FFF2-40B4-BE49-F238E27FC236}">
                <a16:creationId xmlns:a16="http://schemas.microsoft.com/office/drawing/2014/main" id="{E762B4B0-FD9E-01BB-3593-6F661915C9FB}"/>
              </a:ext>
            </a:extLst>
          </p:cNvPr>
          <p:cNvSpPr txBox="1">
            <a:spLocks noChangeArrowheads="1"/>
          </p:cNvSpPr>
          <p:nvPr/>
        </p:nvSpPr>
        <p:spPr bwMode="auto">
          <a:xfrm>
            <a:off x="7727815" y="4786506"/>
            <a:ext cx="1384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to query data in</a:t>
            </a:r>
          </a:p>
        </p:txBody>
      </p:sp>
      <p:sp>
        <p:nvSpPr>
          <p:cNvPr id="43" name="Freeform 42">
            <a:extLst>
              <a:ext uri="{FF2B5EF4-FFF2-40B4-BE49-F238E27FC236}">
                <a16:creationId xmlns:a16="http://schemas.microsoft.com/office/drawing/2014/main" id="{05854CA0-0294-2F39-EC73-7B59E5D95D43}"/>
              </a:ext>
            </a:extLst>
          </p:cNvPr>
          <p:cNvSpPr/>
          <p:nvPr/>
        </p:nvSpPr>
        <p:spPr>
          <a:xfrm flipH="1" flipV="1">
            <a:off x="7705321" y="4581418"/>
            <a:ext cx="1435880" cy="143879"/>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44" name="Straight Arrow Connector 43">
            <a:extLst>
              <a:ext uri="{FF2B5EF4-FFF2-40B4-BE49-F238E27FC236}">
                <a16:creationId xmlns:a16="http://schemas.microsoft.com/office/drawing/2014/main" id="{693DCDB0-244D-F770-7D08-547831B058E5}"/>
              </a:ext>
            </a:extLst>
          </p:cNvPr>
          <p:cNvCxnSpPr>
            <a:cxnSpLocks/>
          </p:cNvCxnSpPr>
          <p:nvPr/>
        </p:nvCxnSpPr>
        <p:spPr>
          <a:xfrm>
            <a:off x="2689619" y="544159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33">
            <a:extLst>
              <a:ext uri="{FF2B5EF4-FFF2-40B4-BE49-F238E27FC236}">
                <a16:creationId xmlns:a16="http://schemas.microsoft.com/office/drawing/2014/main" id="{D3D9925F-D7AA-5F55-29B2-B9E91E5CFE94}"/>
              </a:ext>
            </a:extLst>
          </p:cNvPr>
          <p:cNvSpPr txBox="1">
            <a:spLocks noChangeArrowheads="1"/>
          </p:cNvSpPr>
          <p:nvPr/>
        </p:nvSpPr>
        <p:spPr bwMode="auto">
          <a:xfrm>
            <a:off x="3180091" y="5526341"/>
            <a:ext cx="1384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Query</a:t>
            </a:r>
          </a:p>
        </p:txBody>
      </p:sp>
      <p:sp>
        <p:nvSpPr>
          <p:cNvPr id="46" name="TextBox 33">
            <a:extLst>
              <a:ext uri="{FF2B5EF4-FFF2-40B4-BE49-F238E27FC236}">
                <a16:creationId xmlns:a16="http://schemas.microsoft.com/office/drawing/2014/main" id="{E95EABA8-D259-652F-EDE9-3B9009D3E642}"/>
              </a:ext>
            </a:extLst>
          </p:cNvPr>
          <p:cNvSpPr txBox="1">
            <a:spLocks noChangeArrowheads="1"/>
          </p:cNvSpPr>
          <p:nvPr/>
        </p:nvSpPr>
        <p:spPr bwMode="auto">
          <a:xfrm>
            <a:off x="8094081" y="3506631"/>
            <a:ext cx="12157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to write data to</a:t>
            </a:r>
          </a:p>
        </p:txBody>
      </p:sp>
      <p:sp>
        <p:nvSpPr>
          <p:cNvPr id="48" name="Freeform 47">
            <a:extLst>
              <a:ext uri="{FF2B5EF4-FFF2-40B4-BE49-F238E27FC236}">
                <a16:creationId xmlns:a16="http://schemas.microsoft.com/office/drawing/2014/main" id="{9AB791E2-D3F2-6141-B5DC-858A27616558}"/>
              </a:ext>
            </a:extLst>
          </p:cNvPr>
          <p:cNvSpPr/>
          <p:nvPr/>
        </p:nvSpPr>
        <p:spPr>
          <a:xfrm rot="5400000" flipH="1">
            <a:off x="6180996" y="-395795"/>
            <a:ext cx="461667" cy="7444422"/>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9" name="TextBox 33">
            <a:extLst>
              <a:ext uri="{FF2B5EF4-FFF2-40B4-BE49-F238E27FC236}">
                <a16:creationId xmlns:a16="http://schemas.microsoft.com/office/drawing/2014/main" id="{27359838-524D-0847-21D5-6BE8BF195998}"/>
              </a:ext>
            </a:extLst>
          </p:cNvPr>
          <p:cNvSpPr txBox="1">
            <a:spLocks noChangeArrowheads="1"/>
          </p:cNvSpPr>
          <p:nvPr/>
        </p:nvSpPr>
        <p:spPr bwMode="auto">
          <a:xfrm>
            <a:off x="3297494" y="279451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Writes to</a:t>
            </a:r>
          </a:p>
        </p:txBody>
      </p:sp>
    </p:spTree>
    <p:extLst>
      <p:ext uri="{BB962C8B-B14F-4D97-AF65-F5344CB8AC3E}">
        <p14:creationId xmlns:p14="http://schemas.microsoft.com/office/powerpoint/2010/main" val="44528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25-D4DF-AFA1-28CD-CEED3697BF12}"/>
              </a:ext>
            </a:extLst>
          </p:cNvPr>
          <p:cNvSpPr>
            <a:spLocks noGrp="1"/>
          </p:cNvSpPr>
          <p:nvPr>
            <p:ph type="title"/>
          </p:nvPr>
        </p:nvSpPr>
        <p:spPr/>
        <p:txBody>
          <a:bodyPr/>
          <a:lstStyle/>
          <a:p>
            <a:r>
              <a:rPr lang="en-US" dirty="0"/>
              <a:t>Principles and Disclaimers</a:t>
            </a:r>
          </a:p>
        </p:txBody>
      </p:sp>
      <p:sp>
        <p:nvSpPr>
          <p:cNvPr id="3" name="Content Placeholder 2">
            <a:extLst>
              <a:ext uri="{FF2B5EF4-FFF2-40B4-BE49-F238E27FC236}">
                <a16:creationId xmlns:a16="http://schemas.microsoft.com/office/drawing/2014/main" id="{34675210-09BA-9A13-2165-BA191512B620}"/>
              </a:ext>
            </a:extLst>
          </p:cNvPr>
          <p:cNvSpPr>
            <a:spLocks noGrp="1"/>
          </p:cNvSpPr>
          <p:nvPr>
            <p:ph idx="1"/>
          </p:nvPr>
        </p:nvSpPr>
        <p:spPr/>
        <p:txBody>
          <a:bodyPr/>
          <a:lstStyle/>
          <a:p>
            <a:pPr marL="0" indent="0">
              <a:buNone/>
            </a:pPr>
            <a:r>
              <a:rPr lang="en-US" dirty="0"/>
              <a:t>Can be configured in a “click together” manner via the AWS Console UI or via the CLI or other automation services</a:t>
            </a:r>
          </a:p>
          <a:p>
            <a:pPr marL="0" indent="0">
              <a:buNone/>
            </a:pPr>
            <a:endParaRPr lang="en-US" dirty="0"/>
          </a:p>
          <a:p>
            <a:pPr marL="0" indent="0">
              <a:buNone/>
            </a:pPr>
            <a:r>
              <a:rPr lang="en-US" dirty="0"/>
              <a:t>AWS Security is up to you</a:t>
            </a:r>
          </a:p>
          <a:p>
            <a:pPr marL="0" indent="0">
              <a:buNone/>
            </a:pPr>
            <a:endParaRPr lang="en-US" dirty="0"/>
          </a:p>
          <a:p>
            <a:pPr marL="0" indent="0">
              <a:buNone/>
            </a:pPr>
            <a:r>
              <a:rPr lang="en-US" dirty="0"/>
              <a:t>We’re covering the concepts, not the step-by-step</a:t>
            </a:r>
          </a:p>
          <a:p>
            <a:pPr marL="0" indent="0">
              <a:buNone/>
            </a:pPr>
            <a:endParaRPr lang="en-US" dirty="0"/>
          </a:p>
          <a:p>
            <a:pPr marL="0" indent="0">
              <a:buNone/>
            </a:pPr>
            <a:r>
              <a:rPr lang="en-US" dirty="0"/>
              <a:t>There are tons of AWS services you can add on to improve or simplify this process</a:t>
            </a:r>
          </a:p>
          <a:p>
            <a:pPr marL="0" indent="0">
              <a:buNone/>
            </a:pPr>
            <a:endParaRPr lang="en-US" dirty="0"/>
          </a:p>
          <a:p>
            <a:pPr marL="0" indent="0">
              <a:buNone/>
            </a:pPr>
            <a:r>
              <a:rPr lang="en-US" dirty="0"/>
              <a:t>AWS costs money, but maybe not </a:t>
            </a:r>
            <a:r>
              <a:rPr lang="en-US" i="1" dirty="0"/>
              <a:t>too much </a:t>
            </a:r>
            <a:r>
              <a:rPr lang="en-US" dirty="0"/>
              <a:t>money… </a:t>
            </a:r>
          </a:p>
        </p:txBody>
      </p:sp>
      <p:sp>
        <p:nvSpPr>
          <p:cNvPr id="5" name="TextBox 4">
            <a:extLst>
              <a:ext uri="{FF2B5EF4-FFF2-40B4-BE49-F238E27FC236}">
                <a16:creationId xmlns:a16="http://schemas.microsoft.com/office/drawing/2014/main" id="{7131546D-57E5-0597-C056-FF9ED1FFFA27}"/>
              </a:ext>
            </a:extLst>
          </p:cNvPr>
          <p:cNvSpPr txBox="1"/>
          <p:nvPr/>
        </p:nvSpPr>
        <p:spPr>
          <a:xfrm>
            <a:off x="408213" y="337426"/>
            <a:ext cx="3198568" cy="307777"/>
          </a:xfrm>
          <a:prstGeom prst="rect">
            <a:avLst/>
          </a:prstGeom>
          <a:noFill/>
        </p:spPr>
        <p:txBody>
          <a:bodyPr wrap="none" rtlCol="0">
            <a:spAutoFit/>
          </a:bodyPr>
          <a:lstStyle/>
          <a:p>
            <a:r>
              <a:rPr lang="en-US" sz="1400" dirty="0">
                <a:latin typeface="Avenir Next" panose="020B0503020202020204" pitchFamily="34" charset="0"/>
              </a:rPr>
              <a:t>02    THE AWS SECURITY DATA LAKE</a:t>
            </a:r>
          </a:p>
        </p:txBody>
      </p:sp>
    </p:spTree>
    <p:extLst>
      <p:ext uri="{BB962C8B-B14F-4D97-AF65-F5344CB8AC3E}">
        <p14:creationId xmlns:p14="http://schemas.microsoft.com/office/powerpoint/2010/main" val="1151471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22835</TotalTime>
  <Words>1036</Words>
  <Application>Microsoft Macintosh PowerPoint</Application>
  <PresentationFormat>Widescreen</PresentationFormat>
  <Paragraphs>181</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Avenir Next</vt:lpstr>
      <vt:lpstr>Calibri</vt:lpstr>
      <vt:lpstr>Office Theme</vt:lpstr>
      <vt:lpstr>Dive into Data: Building a Security Data Lake on AWS</vt:lpstr>
      <vt:lpstr>YOU can start gaining immediate insights into your security data and begin threat hunting at scale. My goal is for you to begin thinking about how data warehousing can turbo charge your security program.</vt:lpstr>
      <vt:lpstr>Data Enables Security Success</vt:lpstr>
      <vt:lpstr>Diverse data sources of varying sizes</vt:lpstr>
      <vt:lpstr>Using data seems  hard and expensive</vt:lpstr>
      <vt:lpstr>Data Silos Are Bad</vt:lpstr>
      <vt:lpstr>The Solution:  A Security Data Lake</vt:lpstr>
      <vt:lpstr>An AWS Security Data Lake</vt:lpstr>
      <vt:lpstr>Principles and Disclaimers</vt:lpstr>
      <vt:lpstr>An Affordable Security Data Program</vt:lpstr>
      <vt:lpstr>Data Storage: AWS S3</vt:lpstr>
      <vt:lpstr>Real time Data Ingest: Kinesis Firehose</vt:lpstr>
      <vt:lpstr>Data Schema: AWS Glue</vt:lpstr>
      <vt:lpstr>Data Retrieval/Hunting: AWS Athena</vt:lpstr>
      <vt:lpstr>Data Examples</vt:lpstr>
      <vt:lpstr>Why an SQL-based Security Warehouse?</vt:lpstr>
      <vt:lpstr>Threat Hunting</vt:lpstr>
      <vt:lpstr>IOC Monitoring</vt:lpstr>
      <vt:lpstr>Anomaly Detection</vt:lpstr>
      <vt:lpstr>Summary Tables and Enriching Data</vt:lpstr>
      <vt:lpstr>Other Opportunities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Victory</dc:creator>
  <cp:lastModifiedBy>Ryan Victory</cp:lastModifiedBy>
  <cp:revision>7</cp:revision>
  <dcterms:created xsi:type="dcterms:W3CDTF">2023-05-19T01:52:47Z</dcterms:created>
  <dcterms:modified xsi:type="dcterms:W3CDTF">2023-06-08T17:52:24Z</dcterms:modified>
</cp:coreProperties>
</file>